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8" r:id="rId19"/>
    <p:sldId id="276" r:id="rId20"/>
    <p:sldId id="280" r:id="rId21"/>
    <p:sldId id="281" r:id="rId22"/>
    <p:sldId id="282" r:id="rId23"/>
    <p:sldId id="292" r:id="rId24"/>
    <p:sldId id="291" r:id="rId25"/>
    <p:sldId id="285" r:id="rId26"/>
    <p:sldId id="286" r:id="rId27"/>
    <p:sldId id="287" r:id="rId28"/>
    <p:sldId id="288" r:id="rId29"/>
    <p:sldId id="289" r:id="rId30"/>
    <p:sldId id="295" r:id="rId31"/>
    <p:sldId id="293" r:id="rId32"/>
    <p:sldId id="294" r:id="rId33"/>
    <p:sldId id="290"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9BA506-840D-4CDC-8FEE-4DA34070E9C1}" type="datetimeFigureOut">
              <a:rPr lang="ar-IQ" smtClean="0"/>
              <a:t>15/09/1443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11F2389-D340-45F7-AD7B-A5A8A6429AA3}" type="slidenum">
              <a:rPr lang="ar-IQ" smtClean="0"/>
              <a:t>‹#›</a:t>
            </a:fld>
            <a:endParaRPr lang="ar-IQ"/>
          </a:p>
        </p:txBody>
      </p:sp>
    </p:spTree>
    <p:extLst>
      <p:ext uri="{BB962C8B-B14F-4D97-AF65-F5344CB8AC3E}">
        <p14:creationId xmlns:p14="http://schemas.microsoft.com/office/powerpoint/2010/main" val="25489323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A11F2389-D340-45F7-AD7B-A5A8A6429AA3}" type="slidenum">
              <a:rPr lang="ar-IQ" smtClean="0"/>
              <a:t>45</a:t>
            </a:fld>
            <a:endParaRPr lang="ar-IQ"/>
          </a:p>
        </p:txBody>
      </p:sp>
    </p:spTree>
    <p:extLst>
      <p:ext uri="{BB962C8B-B14F-4D97-AF65-F5344CB8AC3E}">
        <p14:creationId xmlns:p14="http://schemas.microsoft.com/office/powerpoint/2010/main" val="6426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EDB468E9-8811-4F81-95A9-0185E33B5236}" type="datetimeFigureOut">
              <a:rPr lang="ar-IQ" smtClean="0"/>
              <a:t>13/09/1443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33FC484-68C7-4497-B6DF-6CBF06EF5AAB}" type="slidenum">
              <a:rPr lang="ar-IQ" smtClean="0"/>
              <a:t>‹#›</a:t>
            </a:fld>
            <a:endParaRPr lang="ar-IQ"/>
          </a:p>
        </p:txBody>
      </p:sp>
    </p:spTree>
    <p:extLst>
      <p:ext uri="{BB962C8B-B14F-4D97-AF65-F5344CB8AC3E}">
        <p14:creationId xmlns:p14="http://schemas.microsoft.com/office/powerpoint/2010/main" val="3756365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DB468E9-8811-4F81-95A9-0185E33B5236}" type="datetimeFigureOut">
              <a:rPr lang="ar-IQ" smtClean="0"/>
              <a:t>13/09/1443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33FC484-68C7-4497-B6DF-6CBF06EF5AAB}" type="slidenum">
              <a:rPr lang="ar-IQ" smtClean="0"/>
              <a:t>‹#›</a:t>
            </a:fld>
            <a:endParaRPr lang="ar-IQ"/>
          </a:p>
        </p:txBody>
      </p:sp>
    </p:spTree>
    <p:extLst>
      <p:ext uri="{BB962C8B-B14F-4D97-AF65-F5344CB8AC3E}">
        <p14:creationId xmlns:p14="http://schemas.microsoft.com/office/powerpoint/2010/main" val="20475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DB468E9-8811-4F81-95A9-0185E33B5236}" type="datetimeFigureOut">
              <a:rPr lang="ar-IQ" smtClean="0"/>
              <a:t>13/09/1443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33FC484-68C7-4497-B6DF-6CBF06EF5AAB}" type="slidenum">
              <a:rPr lang="ar-IQ" smtClean="0"/>
              <a:t>‹#›</a:t>
            </a:fld>
            <a:endParaRPr lang="ar-IQ"/>
          </a:p>
        </p:txBody>
      </p:sp>
    </p:spTree>
    <p:extLst>
      <p:ext uri="{BB962C8B-B14F-4D97-AF65-F5344CB8AC3E}">
        <p14:creationId xmlns:p14="http://schemas.microsoft.com/office/powerpoint/2010/main" val="231675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DB468E9-8811-4F81-95A9-0185E33B5236}" type="datetimeFigureOut">
              <a:rPr lang="ar-IQ" smtClean="0"/>
              <a:t>13/09/1443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33FC484-68C7-4497-B6DF-6CBF06EF5AAB}" type="slidenum">
              <a:rPr lang="ar-IQ" smtClean="0"/>
              <a:t>‹#›</a:t>
            </a:fld>
            <a:endParaRPr lang="ar-IQ"/>
          </a:p>
        </p:txBody>
      </p:sp>
    </p:spTree>
    <p:extLst>
      <p:ext uri="{BB962C8B-B14F-4D97-AF65-F5344CB8AC3E}">
        <p14:creationId xmlns:p14="http://schemas.microsoft.com/office/powerpoint/2010/main" val="417715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B468E9-8811-4F81-95A9-0185E33B5236}" type="datetimeFigureOut">
              <a:rPr lang="ar-IQ" smtClean="0"/>
              <a:t>13/09/1443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33FC484-68C7-4497-B6DF-6CBF06EF5AAB}" type="slidenum">
              <a:rPr lang="ar-IQ" smtClean="0"/>
              <a:t>‹#›</a:t>
            </a:fld>
            <a:endParaRPr lang="ar-IQ"/>
          </a:p>
        </p:txBody>
      </p:sp>
    </p:spTree>
    <p:extLst>
      <p:ext uri="{BB962C8B-B14F-4D97-AF65-F5344CB8AC3E}">
        <p14:creationId xmlns:p14="http://schemas.microsoft.com/office/powerpoint/2010/main" val="133515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EDB468E9-8811-4F81-95A9-0185E33B5236}" type="datetimeFigureOut">
              <a:rPr lang="ar-IQ" smtClean="0"/>
              <a:t>13/09/1443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33FC484-68C7-4497-B6DF-6CBF06EF5AAB}" type="slidenum">
              <a:rPr lang="ar-IQ" smtClean="0"/>
              <a:t>‹#›</a:t>
            </a:fld>
            <a:endParaRPr lang="ar-IQ"/>
          </a:p>
        </p:txBody>
      </p:sp>
    </p:spTree>
    <p:extLst>
      <p:ext uri="{BB962C8B-B14F-4D97-AF65-F5344CB8AC3E}">
        <p14:creationId xmlns:p14="http://schemas.microsoft.com/office/powerpoint/2010/main" val="307934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DB468E9-8811-4F81-95A9-0185E33B5236}" type="datetimeFigureOut">
              <a:rPr lang="ar-IQ" smtClean="0"/>
              <a:t>13/09/1443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33FC484-68C7-4497-B6DF-6CBF06EF5AAB}" type="slidenum">
              <a:rPr lang="ar-IQ" smtClean="0"/>
              <a:t>‹#›</a:t>
            </a:fld>
            <a:endParaRPr lang="ar-IQ"/>
          </a:p>
        </p:txBody>
      </p:sp>
    </p:spTree>
    <p:extLst>
      <p:ext uri="{BB962C8B-B14F-4D97-AF65-F5344CB8AC3E}">
        <p14:creationId xmlns:p14="http://schemas.microsoft.com/office/powerpoint/2010/main" val="219042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EDB468E9-8811-4F81-95A9-0185E33B5236}" type="datetimeFigureOut">
              <a:rPr lang="ar-IQ" smtClean="0"/>
              <a:t>13/09/1443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33FC484-68C7-4497-B6DF-6CBF06EF5AAB}" type="slidenum">
              <a:rPr lang="ar-IQ" smtClean="0"/>
              <a:t>‹#›</a:t>
            </a:fld>
            <a:endParaRPr lang="ar-IQ"/>
          </a:p>
        </p:txBody>
      </p:sp>
    </p:spTree>
    <p:extLst>
      <p:ext uri="{BB962C8B-B14F-4D97-AF65-F5344CB8AC3E}">
        <p14:creationId xmlns:p14="http://schemas.microsoft.com/office/powerpoint/2010/main" val="152378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468E9-8811-4F81-95A9-0185E33B5236}" type="datetimeFigureOut">
              <a:rPr lang="ar-IQ" smtClean="0"/>
              <a:t>13/09/1443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33FC484-68C7-4497-B6DF-6CBF06EF5AAB}" type="slidenum">
              <a:rPr lang="ar-IQ" smtClean="0"/>
              <a:t>‹#›</a:t>
            </a:fld>
            <a:endParaRPr lang="ar-IQ"/>
          </a:p>
        </p:txBody>
      </p:sp>
    </p:spTree>
    <p:extLst>
      <p:ext uri="{BB962C8B-B14F-4D97-AF65-F5344CB8AC3E}">
        <p14:creationId xmlns:p14="http://schemas.microsoft.com/office/powerpoint/2010/main" val="254649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B468E9-8811-4F81-95A9-0185E33B5236}" type="datetimeFigureOut">
              <a:rPr lang="ar-IQ" smtClean="0"/>
              <a:t>13/09/1443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33FC484-68C7-4497-B6DF-6CBF06EF5AAB}" type="slidenum">
              <a:rPr lang="ar-IQ" smtClean="0"/>
              <a:t>‹#›</a:t>
            </a:fld>
            <a:endParaRPr lang="ar-IQ"/>
          </a:p>
        </p:txBody>
      </p:sp>
    </p:spTree>
    <p:extLst>
      <p:ext uri="{BB962C8B-B14F-4D97-AF65-F5344CB8AC3E}">
        <p14:creationId xmlns:p14="http://schemas.microsoft.com/office/powerpoint/2010/main" val="284264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B468E9-8811-4F81-95A9-0185E33B5236}" type="datetimeFigureOut">
              <a:rPr lang="ar-IQ" smtClean="0"/>
              <a:t>13/09/1443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33FC484-68C7-4497-B6DF-6CBF06EF5AAB}" type="slidenum">
              <a:rPr lang="ar-IQ" smtClean="0"/>
              <a:t>‹#›</a:t>
            </a:fld>
            <a:endParaRPr lang="ar-IQ"/>
          </a:p>
        </p:txBody>
      </p:sp>
    </p:spTree>
    <p:extLst>
      <p:ext uri="{BB962C8B-B14F-4D97-AF65-F5344CB8AC3E}">
        <p14:creationId xmlns:p14="http://schemas.microsoft.com/office/powerpoint/2010/main" val="240375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B468E9-8811-4F81-95A9-0185E33B5236}" type="datetimeFigureOut">
              <a:rPr lang="ar-IQ" smtClean="0"/>
              <a:t>13/09/1443</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33FC484-68C7-4497-B6DF-6CBF06EF5AAB}" type="slidenum">
              <a:rPr lang="ar-IQ" smtClean="0"/>
              <a:t>‹#›</a:t>
            </a:fld>
            <a:endParaRPr lang="ar-IQ"/>
          </a:p>
        </p:txBody>
      </p:sp>
    </p:spTree>
    <p:extLst>
      <p:ext uri="{BB962C8B-B14F-4D97-AF65-F5344CB8AC3E}">
        <p14:creationId xmlns:p14="http://schemas.microsoft.com/office/powerpoint/2010/main" val="1269528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1E44B9-81FD-497F-BE62-AB99A568D27D}" type="slidenum">
              <a:rPr lang="ar-IQ" smtClean="0"/>
              <a:t>1</a:t>
            </a:fld>
            <a:endParaRPr lang="ar-IQ"/>
          </a:p>
        </p:txBody>
      </p:sp>
      <p:sp>
        <p:nvSpPr>
          <p:cNvPr id="2" name="Title 1"/>
          <p:cNvSpPr>
            <a:spLocks noGrp="1"/>
          </p:cNvSpPr>
          <p:nvPr>
            <p:ph type="ctrTitle" idx="4294967295"/>
          </p:nvPr>
        </p:nvSpPr>
        <p:spPr>
          <a:xfrm>
            <a:off x="0" y="714375"/>
            <a:ext cx="8301038" cy="5522913"/>
          </a:xfrm>
        </p:spPr>
        <p:txBody>
          <a:bodyPr>
            <a:normAutofit/>
          </a:bodyPr>
          <a:lstStyle/>
          <a:p>
            <a:pPr lvl="0">
              <a:spcBef>
                <a:spcPct val="20000"/>
              </a:spcBef>
            </a:pPr>
            <a:r>
              <a:rPr lang="en-US" sz="1600" b="1" dirty="0" smtClean="0"/>
              <a:t>University of </a:t>
            </a:r>
            <a:r>
              <a:rPr lang="en-US" sz="1600" b="1" dirty="0"/>
              <a:t>B</a:t>
            </a:r>
            <a:r>
              <a:rPr lang="en-US" sz="1600" b="1" dirty="0" smtClean="0"/>
              <a:t>asra </a:t>
            </a:r>
            <a:br>
              <a:rPr lang="en-US" sz="1600" b="1" dirty="0" smtClean="0"/>
            </a:br>
            <a:r>
              <a:rPr lang="en-US" sz="1600" b="1" dirty="0" smtClean="0"/>
              <a:t>College of medicine </a:t>
            </a:r>
            <a:br>
              <a:rPr lang="en-US" sz="1600" b="1" dirty="0" smtClean="0"/>
            </a:br>
            <a:r>
              <a:rPr lang="en-US" sz="1600" b="1" dirty="0" smtClean="0"/>
              <a:t/>
            </a:r>
            <a:br>
              <a:rPr lang="en-US" sz="1600" b="1" dirty="0" smtClean="0"/>
            </a:br>
            <a:r>
              <a:rPr lang="en-US" sz="1600" b="1" dirty="0"/>
              <a:t/>
            </a:r>
            <a:br>
              <a:rPr lang="en-US" sz="1600" b="1" dirty="0"/>
            </a:br>
            <a:r>
              <a:rPr lang="en-US" sz="1600" b="1" dirty="0" smtClean="0"/>
              <a:t/>
            </a:r>
            <a:br>
              <a:rPr lang="en-US" sz="1600" b="1" dirty="0" smtClean="0"/>
            </a:br>
            <a:r>
              <a:rPr lang="en-US" b="1" dirty="0">
                <a:solidFill>
                  <a:srgbClr val="002060"/>
                </a:solidFill>
              </a:rPr>
              <a:t>The kidney and the urinary tract </a:t>
            </a:r>
            <a:r>
              <a:rPr lang="ar-IQ" b="1" dirty="0">
                <a:solidFill>
                  <a:srgbClr val="002060"/>
                </a:solidFill>
              </a:rPr>
              <a:t/>
            </a:r>
            <a:br>
              <a:rPr lang="ar-IQ" b="1" dirty="0">
                <a:solidFill>
                  <a:srgbClr val="002060"/>
                </a:solidFill>
              </a:rPr>
            </a:br>
            <a:r>
              <a:rPr lang="en-US" b="1" dirty="0">
                <a:solidFill>
                  <a:srgbClr val="002060"/>
                </a:solidFill>
              </a:rPr>
              <a:t>system</a:t>
            </a:r>
            <a:r>
              <a:rPr lang="en-US" dirty="0">
                <a:solidFill>
                  <a:srgbClr val="002060"/>
                </a:solidFill>
              </a:rPr>
              <a:t/>
            </a:r>
            <a:br>
              <a:rPr lang="en-US" dirty="0">
                <a:solidFill>
                  <a:srgbClr val="002060"/>
                </a:solidFill>
              </a:rPr>
            </a:br>
            <a:r>
              <a:rPr lang="en-US" sz="2400" b="1" dirty="0" smtClean="0"/>
              <a:t/>
            </a:r>
            <a:br>
              <a:rPr lang="en-US" sz="2400" b="1" dirty="0" smtClean="0"/>
            </a:b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1900" b="1" i="1" dirty="0">
                <a:solidFill>
                  <a:prstClr val="black"/>
                </a:solidFill>
                <a:latin typeface="Cambria"/>
                <a:ea typeface="+mn-ea"/>
                <a:cs typeface="+mn-cs"/>
              </a:rPr>
              <a:t>Dr. </a:t>
            </a:r>
            <a:r>
              <a:rPr lang="en-US" sz="1900" b="1" i="1" dirty="0" err="1" smtClean="0">
                <a:solidFill>
                  <a:prstClr val="black"/>
                </a:solidFill>
                <a:latin typeface="Cambria"/>
                <a:ea typeface="+mn-ea"/>
                <a:cs typeface="+mn-cs"/>
              </a:rPr>
              <a:t>Zainab</a:t>
            </a:r>
            <a:r>
              <a:rPr lang="en-US" sz="1900" b="1" i="1" dirty="0" smtClean="0">
                <a:solidFill>
                  <a:prstClr val="black"/>
                </a:solidFill>
                <a:latin typeface="Cambria"/>
                <a:ea typeface="+mn-ea"/>
                <a:cs typeface="+mn-cs"/>
              </a:rPr>
              <a:t>  A. </a:t>
            </a:r>
            <a:r>
              <a:rPr lang="en-US" sz="1900" b="1" i="1" dirty="0" err="1" smtClean="0">
                <a:solidFill>
                  <a:prstClr val="black"/>
                </a:solidFill>
                <a:latin typeface="Cambria"/>
                <a:ea typeface="+mn-ea"/>
                <a:cs typeface="+mn-cs"/>
              </a:rPr>
              <a:t>Ameen</a:t>
            </a:r>
            <a:r>
              <a:rPr lang="en-US" sz="1900" b="1" i="1" dirty="0">
                <a:solidFill>
                  <a:prstClr val="black"/>
                </a:solidFill>
                <a:latin typeface="Cambria"/>
                <a:ea typeface="+mn-ea"/>
                <a:cs typeface="+mn-cs"/>
              </a:rPr>
              <a:t/>
            </a:r>
            <a:br>
              <a:rPr lang="en-US" sz="1900" b="1" i="1" dirty="0">
                <a:solidFill>
                  <a:prstClr val="black"/>
                </a:solidFill>
                <a:latin typeface="Cambria"/>
                <a:ea typeface="+mn-ea"/>
                <a:cs typeface="+mn-cs"/>
              </a:rPr>
            </a:br>
            <a:r>
              <a:rPr lang="en-US" sz="1900" b="1" i="1" dirty="0" smtClean="0">
                <a:solidFill>
                  <a:prstClr val="black"/>
                </a:solidFill>
                <a:latin typeface="Cambria"/>
                <a:ea typeface="+mn-ea"/>
                <a:cs typeface="+mn-cs"/>
              </a:rPr>
              <a:t>Iraqi board of histopathology and forensic medicine</a:t>
            </a:r>
            <a:r>
              <a:rPr lang="en-US" sz="2400" dirty="0" smtClean="0"/>
              <a:t/>
            </a:r>
            <a:br>
              <a:rPr lang="en-US" sz="2400" dirty="0" smtClean="0"/>
            </a:br>
            <a:endParaRPr lang="ar-IQ" sz="2400" dirty="0"/>
          </a:p>
        </p:txBody>
      </p:sp>
      <p:pic>
        <p:nvPicPr>
          <p:cNvPr id="4" name="Picture 3" descr="C:\Users\hp\Downloads\IMG_45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523" y="332656"/>
            <a:ext cx="1296144" cy="10527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p\Downloads\IMG_45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18" y="332656"/>
            <a:ext cx="1173045" cy="10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39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4145"/>
            <a:ext cx="8229600" cy="1143000"/>
          </a:xfrm>
        </p:spPr>
        <p:txBody>
          <a:bodyPr>
            <a:normAutofit/>
          </a:bodyPr>
          <a:lstStyle/>
          <a:p>
            <a:r>
              <a:rPr lang="en-US" sz="3200" b="1" dirty="0" err="1" smtClean="0">
                <a:solidFill>
                  <a:srgbClr val="002060"/>
                </a:solidFill>
              </a:rPr>
              <a:t>Nephrosclerosis</a:t>
            </a:r>
            <a:endParaRPr lang="ar-IQ" sz="3200" b="1" dirty="0">
              <a:solidFill>
                <a:srgbClr val="002060"/>
              </a:solidFill>
            </a:endParaRPr>
          </a:p>
        </p:txBody>
      </p:sp>
      <p:pic>
        <p:nvPicPr>
          <p:cNvPr id="2050" name="Picture 2" descr="C:\Users\hp\Downloads\IMG_15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40" y="980729"/>
            <a:ext cx="4144325" cy="55165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p\Downloads\IMG_15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999" y="980729"/>
            <a:ext cx="4373489" cy="551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76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2936"/>
            <a:ext cx="8568952" cy="1143000"/>
          </a:xfrm>
        </p:spPr>
        <p:txBody>
          <a:bodyPr>
            <a:normAutofit fontScale="90000"/>
          </a:bodyPr>
          <a:lstStyle/>
          <a:p>
            <a:pPr algn="l"/>
            <a:r>
              <a:rPr lang="en-US" b="1" dirty="0" smtClean="0">
                <a:solidFill>
                  <a:srgbClr val="FF0000"/>
                </a:solidFill>
              </a:rPr>
              <a:t>Malignant </a:t>
            </a:r>
            <a:r>
              <a:rPr lang="en-US" b="1" dirty="0" err="1" smtClean="0">
                <a:solidFill>
                  <a:srgbClr val="FF0000"/>
                </a:solidFill>
              </a:rPr>
              <a:t>Nephrosclerosis</a:t>
            </a:r>
            <a:r>
              <a:rPr lang="en-US" dirty="0" smtClean="0"/>
              <a:t/>
            </a:r>
            <a:br>
              <a:rPr lang="en-US" dirty="0" smtClean="0"/>
            </a:br>
            <a:r>
              <a:rPr lang="en-US" dirty="0" smtClean="0"/>
              <a:t> </a:t>
            </a:r>
            <a:r>
              <a:rPr lang="en-US" sz="3100" dirty="0" smtClean="0"/>
              <a:t>. Associated with malignant or accelerated        hypertension ,blood Pressure &gt;200/120mmHg</a:t>
            </a:r>
            <a:br>
              <a:rPr lang="en-US" sz="3100" dirty="0" smtClean="0"/>
            </a:br>
            <a:r>
              <a:rPr lang="en-US" sz="3100" dirty="0" smtClean="0"/>
              <a:t/>
            </a:r>
            <a:br>
              <a:rPr lang="en-US" sz="3100" dirty="0" smtClean="0"/>
            </a:br>
            <a:r>
              <a:rPr lang="en-US" sz="3100" dirty="0"/>
              <a:t> </a:t>
            </a:r>
            <a:r>
              <a:rPr lang="en-US" sz="3100" dirty="0" smtClean="0"/>
              <a:t>. Papilledema, retinal hemorrhages, encephalopathy,      cardiovascular abnormalities, and renal failure</a:t>
            </a:r>
            <a:r>
              <a:rPr lang="ar-IQ" sz="3100" dirty="0" smtClean="0"/>
              <a:t/>
            </a:r>
            <a:br>
              <a:rPr lang="ar-IQ" sz="3100" dirty="0" smtClean="0"/>
            </a:br>
            <a:r>
              <a:rPr lang="en-US" sz="3100" dirty="0" smtClean="0"/>
              <a:t/>
            </a:r>
            <a:br>
              <a:rPr lang="en-US" sz="3100" dirty="0" smtClean="0"/>
            </a:br>
            <a:r>
              <a:rPr lang="en-US" sz="3100" dirty="0" smtClean="0"/>
              <a:t> . The initiating event injures endothelium leading to</a:t>
            </a:r>
            <a:r>
              <a:rPr lang="en-US" sz="3100" dirty="0"/>
              <a:t> </a:t>
            </a:r>
            <a:r>
              <a:rPr lang="en-US" sz="3100" dirty="0" err="1" smtClean="0">
                <a:solidFill>
                  <a:srgbClr val="00B050"/>
                </a:solidFill>
              </a:rPr>
              <a:t>fibrinoid</a:t>
            </a:r>
            <a:r>
              <a:rPr lang="en-US" sz="3100" dirty="0" smtClean="0">
                <a:solidFill>
                  <a:srgbClr val="00B050"/>
                </a:solidFill>
              </a:rPr>
              <a:t> necrosis </a:t>
            </a:r>
            <a:r>
              <a:rPr lang="en-US" sz="3100" dirty="0" smtClean="0"/>
              <a:t>of arterioles and small arteries ,activation of platelets and coagulation factors causing </a:t>
            </a:r>
            <a:r>
              <a:rPr lang="en-US" sz="3100" dirty="0" smtClean="0">
                <a:solidFill>
                  <a:srgbClr val="00B050"/>
                </a:solidFill>
              </a:rPr>
              <a:t>intravascular thrombosis</a:t>
            </a:r>
            <a:r>
              <a:rPr lang="en-US" sz="3100" dirty="0"/>
              <a:t> ,</a:t>
            </a:r>
            <a:r>
              <a:rPr lang="en-US" sz="3100" dirty="0" smtClean="0"/>
              <a:t> </a:t>
            </a:r>
            <a:r>
              <a:rPr lang="en-US" sz="3100" dirty="0" smtClean="0">
                <a:solidFill>
                  <a:srgbClr val="00B050"/>
                </a:solidFill>
              </a:rPr>
              <a:t>Hyperplastic arteriolosclerosis</a:t>
            </a:r>
            <a:r>
              <a:rPr lang="en-US" sz="3100" dirty="0" smtClean="0"/>
              <a:t>( hyperplasia of intimal smooth muscle of vessels)</a:t>
            </a:r>
            <a:endParaRPr lang="ar-IQ" sz="3100" dirty="0"/>
          </a:p>
        </p:txBody>
      </p:sp>
    </p:spTree>
    <p:extLst>
      <p:ext uri="{BB962C8B-B14F-4D97-AF65-F5344CB8AC3E}">
        <p14:creationId xmlns:p14="http://schemas.microsoft.com/office/powerpoint/2010/main" val="1838278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140968"/>
            <a:ext cx="8229600" cy="1143000"/>
          </a:xfrm>
        </p:spPr>
        <p:txBody>
          <a:bodyPr>
            <a:normAutofit fontScale="90000"/>
          </a:bodyPr>
          <a:lstStyle/>
          <a:p>
            <a:pPr algn="l"/>
            <a:r>
              <a:rPr lang="en-US" b="1" dirty="0" smtClean="0">
                <a:solidFill>
                  <a:srgbClr val="00B0F0"/>
                </a:solidFill>
              </a:rPr>
              <a:t>Morphology</a:t>
            </a:r>
            <a:r>
              <a:rPr lang="ar-IQ" b="1" dirty="0" smtClean="0">
                <a:solidFill>
                  <a:srgbClr val="00B0F0"/>
                </a:solidFill>
              </a:rPr>
              <a:t/>
            </a:r>
            <a:br>
              <a:rPr lang="ar-IQ" b="1" dirty="0" smtClean="0">
                <a:solidFill>
                  <a:srgbClr val="00B0F0"/>
                </a:solidFill>
              </a:rPr>
            </a:br>
            <a:r>
              <a:rPr lang="en-US" b="1" dirty="0" smtClean="0">
                <a:solidFill>
                  <a:srgbClr val="00B0F0"/>
                </a:solidFill>
              </a:rPr>
              <a:t/>
            </a:r>
            <a:br>
              <a:rPr lang="en-US" b="1" dirty="0" smtClean="0">
                <a:solidFill>
                  <a:srgbClr val="00B0F0"/>
                </a:solidFill>
              </a:rPr>
            </a:br>
            <a:r>
              <a:rPr lang="en-US" sz="3100" dirty="0" smtClean="0"/>
              <a:t>• </a:t>
            </a:r>
            <a:r>
              <a:rPr lang="en-US" sz="3100" dirty="0" smtClean="0"/>
              <a:t>Small, pinpoint </a:t>
            </a:r>
            <a:r>
              <a:rPr lang="en-US" sz="3100" dirty="0" smtClean="0">
                <a:solidFill>
                  <a:srgbClr val="FF0000"/>
                </a:solidFill>
              </a:rPr>
              <a:t>petechial hemorrhages </a:t>
            </a:r>
            <a:r>
              <a:rPr lang="en-US" sz="3100" dirty="0" smtClean="0"/>
              <a:t>may appear on the cortical surface giving </a:t>
            </a:r>
            <a:r>
              <a:rPr lang="en-US" sz="3100" dirty="0" err="1" smtClean="0"/>
              <a:t>a“flea</a:t>
            </a:r>
            <a:r>
              <a:rPr lang="en-US" sz="3100" dirty="0" smtClean="0"/>
              <a:t>-bitten” appearance</a:t>
            </a:r>
            <a:br>
              <a:rPr lang="en-US" sz="3100" dirty="0" smtClean="0"/>
            </a:br>
            <a:r>
              <a:rPr lang="en-US" sz="3100" dirty="0" smtClean="0"/>
              <a:t/>
            </a:r>
            <a:br>
              <a:rPr lang="en-US" sz="3100" dirty="0" smtClean="0"/>
            </a:br>
            <a:r>
              <a:rPr lang="en-US" sz="3100" dirty="0" smtClean="0"/>
              <a:t>• </a:t>
            </a:r>
            <a:r>
              <a:rPr lang="en-US" sz="3100" dirty="0" err="1" smtClean="0">
                <a:solidFill>
                  <a:srgbClr val="FF0000"/>
                </a:solidFill>
              </a:rPr>
              <a:t>Fibrinoid</a:t>
            </a:r>
            <a:r>
              <a:rPr lang="en-US" sz="3100" dirty="0" smtClean="0">
                <a:solidFill>
                  <a:srgbClr val="FF0000"/>
                </a:solidFill>
              </a:rPr>
              <a:t> necrosis </a:t>
            </a:r>
            <a:r>
              <a:rPr lang="en-US" sz="3100" dirty="0" smtClean="0"/>
              <a:t>of arterioles</a:t>
            </a:r>
            <a:br>
              <a:rPr lang="en-US" sz="3100" dirty="0" smtClean="0"/>
            </a:br>
            <a:r>
              <a:rPr lang="en-US" sz="3100" dirty="0" smtClean="0"/>
              <a:t/>
            </a:r>
            <a:br>
              <a:rPr lang="en-US" sz="3100" dirty="0" smtClean="0"/>
            </a:br>
            <a:r>
              <a:rPr lang="en-US" sz="3100" dirty="0" smtClean="0"/>
              <a:t>• In the  arteries and arterioles, there is onion-skinning -  proliferation of elongated, concentrically arranged smooth muscle cells, together with fine concentric layering of collagen (</a:t>
            </a:r>
            <a:r>
              <a:rPr lang="en-US" sz="3100" dirty="0" smtClean="0">
                <a:solidFill>
                  <a:srgbClr val="FF0000"/>
                </a:solidFill>
              </a:rPr>
              <a:t>hyperplastic </a:t>
            </a:r>
            <a:r>
              <a:rPr lang="en-US" sz="3100" dirty="0" err="1" smtClean="0">
                <a:solidFill>
                  <a:srgbClr val="FF0000"/>
                </a:solidFill>
              </a:rPr>
              <a:t>arteriolitis</a:t>
            </a:r>
            <a:r>
              <a:rPr lang="en-US" sz="3100" dirty="0" smtClean="0"/>
              <a:t>)</a:t>
            </a:r>
            <a:r>
              <a:rPr lang="ar-IQ" sz="3100" dirty="0" smtClean="0"/>
              <a:t> </a:t>
            </a:r>
            <a:r>
              <a:rPr lang="ar-IQ" dirty="0" smtClean="0"/>
              <a:t/>
            </a:r>
            <a:br>
              <a:rPr lang="ar-IQ" dirty="0" smtClean="0"/>
            </a:br>
            <a:r>
              <a:rPr lang="en-US" dirty="0" smtClean="0"/>
              <a:t/>
            </a:r>
            <a:br>
              <a:rPr lang="en-US" dirty="0" smtClean="0"/>
            </a:br>
            <a:endParaRPr lang="ar-IQ" dirty="0"/>
          </a:p>
        </p:txBody>
      </p:sp>
    </p:spTree>
    <p:extLst>
      <p:ext uri="{BB962C8B-B14F-4D97-AF65-F5344CB8AC3E}">
        <p14:creationId xmlns:p14="http://schemas.microsoft.com/office/powerpoint/2010/main" val="3501417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23" y="188640"/>
            <a:ext cx="8141387" cy="936104"/>
          </a:xfrm>
        </p:spPr>
        <p:txBody>
          <a:bodyPr>
            <a:normAutofit/>
          </a:bodyPr>
          <a:lstStyle/>
          <a:p>
            <a:r>
              <a:rPr lang="en-US" sz="2800" b="1" dirty="0" err="1" smtClean="0">
                <a:solidFill>
                  <a:srgbClr val="002060"/>
                </a:solidFill>
              </a:rPr>
              <a:t>Fibrinoid</a:t>
            </a:r>
            <a:r>
              <a:rPr lang="en-US" sz="2800" b="1" dirty="0" smtClean="0">
                <a:solidFill>
                  <a:srgbClr val="002060"/>
                </a:solidFill>
              </a:rPr>
              <a:t> necrosis of afferent arteriole</a:t>
            </a:r>
            <a:endParaRPr lang="ar-IQ" sz="2800" b="1" dirty="0">
              <a:solidFill>
                <a:srgbClr val="002060"/>
              </a:solidFill>
            </a:endParaRPr>
          </a:p>
        </p:txBody>
      </p:sp>
      <p:pic>
        <p:nvPicPr>
          <p:cNvPr id="3074" name="Picture 2" descr="C:\Users\hp\Downloads\IMG_15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30" y="980728"/>
            <a:ext cx="7920880" cy="528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8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581" y="116632"/>
            <a:ext cx="8229600" cy="1143000"/>
          </a:xfrm>
        </p:spPr>
        <p:txBody>
          <a:bodyPr>
            <a:normAutofit/>
          </a:bodyPr>
          <a:lstStyle/>
          <a:p>
            <a:r>
              <a:rPr lang="en-US" sz="2800" b="1" dirty="0" smtClean="0">
                <a:solidFill>
                  <a:srgbClr val="002060"/>
                </a:solidFill>
              </a:rPr>
              <a:t>Hyperplastic </a:t>
            </a:r>
            <a:r>
              <a:rPr lang="en-US" sz="2800" b="1" dirty="0" err="1" smtClean="0">
                <a:solidFill>
                  <a:srgbClr val="002060"/>
                </a:solidFill>
              </a:rPr>
              <a:t>arteriolitis</a:t>
            </a:r>
            <a:r>
              <a:rPr lang="en-US" sz="2800" b="1" dirty="0" smtClean="0">
                <a:solidFill>
                  <a:srgbClr val="002060"/>
                </a:solidFill>
              </a:rPr>
              <a:t> (onion-skin lesion)</a:t>
            </a:r>
            <a:endParaRPr lang="ar-IQ" sz="2800" b="1" dirty="0">
              <a:solidFill>
                <a:srgbClr val="002060"/>
              </a:solidFill>
            </a:endParaRPr>
          </a:p>
        </p:txBody>
      </p:sp>
      <p:pic>
        <p:nvPicPr>
          <p:cNvPr id="4098" name="Picture 2" descr="C:\Users\hp\Downloads\IMG_15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77" y="1124744"/>
            <a:ext cx="8136904"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887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784976" cy="1143000"/>
          </a:xfrm>
        </p:spPr>
        <p:txBody>
          <a:bodyPr>
            <a:normAutofit fontScale="90000"/>
          </a:bodyPr>
          <a:lstStyle/>
          <a:p>
            <a:pPr algn="l"/>
            <a:r>
              <a:rPr lang="en-US" sz="4000" b="1" dirty="0" smtClean="0">
                <a:solidFill>
                  <a:srgbClr val="FF0000"/>
                </a:solidFill>
              </a:rPr>
              <a:t>Congenital and Developmental Anomalies</a:t>
            </a:r>
            <a:r>
              <a:rPr lang="ar-IQ" sz="4000" b="1" dirty="0" smtClean="0">
                <a:solidFill>
                  <a:srgbClr val="FF0000"/>
                </a:solidFill>
              </a:rPr>
              <a:t/>
            </a:r>
            <a:br>
              <a:rPr lang="ar-IQ" sz="4000" b="1" dirty="0" smtClean="0">
                <a:solidFill>
                  <a:srgbClr val="FF0000"/>
                </a:solidFill>
              </a:rPr>
            </a:br>
            <a:r>
              <a:rPr lang="en-US" sz="4000" b="1" dirty="0" smtClean="0">
                <a:solidFill>
                  <a:srgbClr val="FF0000"/>
                </a:solidFill>
              </a:rPr>
              <a:t> </a:t>
            </a:r>
            <a:br>
              <a:rPr lang="en-US" sz="4000" b="1" dirty="0" smtClean="0">
                <a:solidFill>
                  <a:srgbClr val="FF0000"/>
                </a:solidFill>
              </a:rPr>
            </a:br>
            <a:r>
              <a:rPr lang="en-US" sz="4000" b="1" dirty="0"/>
              <a:t> </a:t>
            </a:r>
            <a:r>
              <a:rPr lang="en-US" sz="3600" b="1" dirty="0" smtClean="0"/>
              <a:t>. </a:t>
            </a:r>
            <a:r>
              <a:rPr lang="en-US" sz="3600" dirty="0" smtClean="0"/>
              <a:t>About 10% of people have congenital                            malformations of the urinary system</a:t>
            </a:r>
            <a:br>
              <a:rPr lang="en-US" sz="3600" dirty="0" smtClean="0"/>
            </a:br>
            <a:r>
              <a:rPr lang="en-US" sz="3600" dirty="0" smtClean="0"/>
              <a:t> </a:t>
            </a:r>
            <a:br>
              <a:rPr lang="en-US" sz="3600" dirty="0" smtClean="0"/>
            </a:br>
            <a:r>
              <a:rPr lang="en-US" dirty="0" smtClean="0"/>
              <a:t>.</a:t>
            </a:r>
            <a:r>
              <a:rPr lang="en-US" sz="3600" dirty="0" smtClean="0"/>
              <a:t>  Hereditary but most often acquired</a:t>
            </a:r>
            <a:br>
              <a:rPr lang="en-US" sz="3600" dirty="0" smtClean="0"/>
            </a:br>
            <a:r>
              <a:rPr lang="en-US" dirty="0" smtClean="0"/>
              <a:t> </a:t>
            </a:r>
            <a:br>
              <a:rPr lang="en-US" dirty="0" smtClean="0"/>
            </a:br>
            <a:r>
              <a:rPr lang="en-US" dirty="0" smtClean="0"/>
              <a:t>. </a:t>
            </a:r>
            <a:r>
              <a:rPr lang="en-US" sz="3600" dirty="0" smtClean="0"/>
              <a:t>All except horseshoe kidney are uncommon</a:t>
            </a:r>
            <a:r>
              <a:rPr lang="ar-IQ" sz="4000" dirty="0" smtClean="0"/>
              <a:t/>
            </a:r>
            <a:br>
              <a:rPr lang="ar-IQ" sz="4000" dirty="0" smtClean="0"/>
            </a:br>
            <a:endParaRPr lang="ar-IQ" sz="4000" dirty="0"/>
          </a:p>
        </p:txBody>
      </p:sp>
    </p:spTree>
    <p:extLst>
      <p:ext uri="{BB962C8B-B14F-4D97-AF65-F5344CB8AC3E}">
        <p14:creationId xmlns:p14="http://schemas.microsoft.com/office/powerpoint/2010/main" val="1052338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08920"/>
            <a:ext cx="8208912" cy="1143000"/>
          </a:xfrm>
        </p:spPr>
        <p:txBody>
          <a:bodyPr>
            <a:normAutofit fontScale="90000"/>
          </a:bodyPr>
          <a:lstStyle/>
          <a:p>
            <a:pPr algn="l"/>
            <a:r>
              <a:rPr lang="en-US" b="1" dirty="0" smtClean="0">
                <a:solidFill>
                  <a:srgbClr val="0070C0"/>
                </a:solidFill>
              </a:rPr>
              <a:t>1. Agenesis of the Kidney</a:t>
            </a:r>
            <a:r>
              <a:rPr lang="en-US" dirty="0" smtClean="0"/>
              <a:t/>
            </a:r>
            <a:br>
              <a:rPr lang="en-US" dirty="0" smtClean="0"/>
            </a:br>
            <a:r>
              <a:rPr lang="ar-IQ" dirty="0" smtClean="0"/>
              <a:t/>
            </a:r>
            <a:br>
              <a:rPr lang="ar-IQ" dirty="0" smtClean="0"/>
            </a:br>
            <a:r>
              <a:rPr lang="en-US" dirty="0" smtClean="0"/>
              <a:t>- </a:t>
            </a:r>
            <a:r>
              <a:rPr lang="en-US" sz="3600" dirty="0" smtClean="0"/>
              <a:t>Bilateral agenesis is incompatible with life. </a:t>
            </a:r>
            <a:br>
              <a:rPr lang="en-US" sz="3600" dirty="0" smtClean="0"/>
            </a:br>
            <a:r>
              <a:rPr lang="ar-IQ" sz="3600" dirty="0" smtClean="0"/>
              <a:t> </a:t>
            </a:r>
            <a:r>
              <a:rPr lang="en-US" sz="3600" dirty="0" smtClean="0"/>
              <a:t> </a:t>
            </a:r>
            <a:br>
              <a:rPr lang="en-US" sz="3600" dirty="0" smtClean="0"/>
            </a:br>
            <a:r>
              <a:rPr lang="en-US" sz="3600" dirty="0" smtClean="0"/>
              <a:t>- Unilateral agenesis is uncommon and compatible with life ,the solitary kidney enlarges as a result of compensatory hypertrophy</a:t>
            </a:r>
            <a:br>
              <a:rPr lang="en-US" sz="3600" dirty="0" smtClean="0"/>
            </a:br>
            <a:r>
              <a:rPr lang="en-US" sz="3600" dirty="0" smtClean="0"/>
              <a:t> </a:t>
            </a:r>
            <a:br>
              <a:rPr lang="en-US" sz="3600" dirty="0" smtClean="0"/>
            </a:br>
            <a:r>
              <a:rPr lang="en-US" sz="3600" dirty="0" smtClean="0"/>
              <a:t>- </a:t>
            </a:r>
            <a:r>
              <a:rPr lang="en-US" sz="3600" dirty="0" smtClean="0"/>
              <a:t>It is often associated with other congenital disorders (e.g., limb defects, </a:t>
            </a:r>
            <a:r>
              <a:rPr lang="en-US" sz="3600" dirty="0" err="1" smtClean="0"/>
              <a:t>hypoplastic</a:t>
            </a:r>
            <a:r>
              <a:rPr lang="en-US" sz="3600" dirty="0" smtClean="0"/>
              <a:t> lungs)</a:t>
            </a:r>
            <a:endParaRPr lang="ar-IQ" sz="3600" dirty="0"/>
          </a:p>
        </p:txBody>
      </p:sp>
    </p:spTree>
    <p:extLst>
      <p:ext uri="{BB962C8B-B14F-4D97-AF65-F5344CB8AC3E}">
        <p14:creationId xmlns:p14="http://schemas.microsoft.com/office/powerpoint/2010/main" val="499440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2936"/>
            <a:ext cx="8229600" cy="1143000"/>
          </a:xfrm>
        </p:spPr>
        <p:txBody>
          <a:bodyPr>
            <a:normAutofit fontScale="90000"/>
          </a:bodyPr>
          <a:lstStyle/>
          <a:p>
            <a:pPr algn="l"/>
            <a:r>
              <a:rPr lang="en-US" b="1" dirty="0" smtClean="0">
                <a:solidFill>
                  <a:srgbClr val="0070C0"/>
                </a:solidFill>
              </a:rPr>
              <a:t>2. Hypoplasia</a:t>
            </a:r>
            <a:r>
              <a:rPr lang="en-US" dirty="0" smtClean="0"/>
              <a:t/>
            </a:r>
            <a:br>
              <a:rPr lang="en-US" dirty="0" smtClean="0"/>
            </a:br>
            <a:r>
              <a:rPr lang="en-US" dirty="0" smtClean="0"/>
              <a:t> </a:t>
            </a:r>
            <a:br>
              <a:rPr lang="en-US" dirty="0" smtClean="0"/>
            </a:br>
            <a:r>
              <a:rPr lang="en-US" dirty="0" smtClean="0"/>
              <a:t>- failure of the kidneys to develop to a    normal size</a:t>
            </a:r>
            <a:br>
              <a:rPr lang="en-US" dirty="0" smtClean="0"/>
            </a:br>
            <a:r>
              <a:rPr lang="en-US" dirty="0" smtClean="0"/>
              <a:t/>
            </a:r>
            <a:br>
              <a:rPr lang="en-US" dirty="0" smtClean="0"/>
            </a:br>
            <a:r>
              <a:rPr lang="en-US" dirty="0" smtClean="0"/>
              <a:t>- Usually unilateral</a:t>
            </a:r>
            <a:br>
              <a:rPr lang="en-US" dirty="0" smtClean="0"/>
            </a:br>
            <a:r>
              <a:rPr lang="en-US" dirty="0" smtClean="0"/>
              <a:t/>
            </a:r>
            <a:br>
              <a:rPr lang="en-US" dirty="0" smtClean="0"/>
            </a:br>
            <a:r>
              <a:rPr lang="en-US" dirty="0" smtClean="0"/>
              <a:t>- Bilateral </a:t>
            </a:r>
            <a:r>
              <a:rPr lang="en-US" dirty="0" err="1" smtClean="0"/>
              <a:t>hypoplastic</a:t>
            </a:r>
            <a:r>
              <a:rPr lang="en-US" dirty="0" smtClean="0"/>
              <a:t> kidneys will end     with Renal Failure</a:t>
            </a:r>
            <a:endParaRPr lang="ar-IQ" dirty="0"/>
          </a:p>
        </p:txBody>
      </p:sp>
    </p:spTree>
    <p:extLst>
      <p:ext uri="{BB962C8B-B14F-4D97-AF65-F5344CB8AC3E}">
        <p14:creationId xmlns:p14="http://schemas.microsoft.com/office/powerpoint/2010/main" val="3726764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pPr algn="l"/>
            <a:r>
              <a:rPr lang="en-US" b="1" dirty="0" smtClean="0">
                <a:solidFill>
                  <a:srgbClr val="0070C0"/>
                </a:solidFill>
              </a:rPr>
              <a:t>3. Ectopic Kidneys</a:t>
            </a:r>
            <a:r>
              <a:rPr lang="en-US" dirty="0" smtClean="0"/>
              <a:t/>
            </a:r>
            <a:br>
              <a:rPr lang="en-US" dirty="0" smtClean="0"/>
            </a:br>
            <a:r>
              <a:rPr lang="en-US" dirty="0" smtClean="0"/>
              <a:t> </a:t>
            </a:r>
            <a:r>
              <a:rPr lang="en-US" sz="3600" dirty="0" smtClean="0"/>
              <a:t>- They lie either just above the pelvic brim or sometimes within the pelvis </a:t>
            </a:r>
            <a:br>
              <a:rPr lang="en-US" sz="3600" dirty="0" smtClean="0"/>
            </a:br>
            <a:r>
              <a:rPr lang="en-US" sz="3600" dirty="0"/>
              <a:t/>
            </a:r>
            <a:br>
              <a:rPr lang="en-US" sz="3600" dirty="0"/>
            </a:br>
            <a:r>
              <a:rPr lang="en-US" sz="3600" dirty="0" smtClean="0"/>
              <a:t> - Normal or slightly small in size  </a:t>
            </a:r>
            <a:r>
              <a:rPr lang="en-US" sz="3600" dirty="0"/>
              <a:t/>
            </a:r>
            <a:br>
              <a:rPr lang="en-US" sz="3600" dirty="0"/>
            </a:br>
            <a:r>
              <a:rPr lang="en-US" sz="3600" dirty="0" smtClean="0"/>
              <a:t/>
            </a:r>
            <a:br>
              <a:rPr lang="en-US" sz="3600" dirty="0" smtClean="0"/>
            </a:br>
            <a:r>
              <a:rPr lang="en-US" sz="3600" dirty="0" smtClean="0"/>
              <a:t>- Because of their abnormal position, kinking or tortuosity of the ureters causing  obstruction to urinary flow,  predisposes to bacterial infections</a:t>
            </a:r>
            <a:endParaRPr lang="ar-IQ" sz="3600" dirty="0"/>
          </a:p>
        </p:txBody>
      </p:sp>
    </p:spTree>
    <p:extLst>
      <p:ext uri="{BB962C8B-B14F-4D97-AF65-F5344CB8AC3E}">
        <p14:creationId xmlns:p14="http://schemas.microsoft.com/office/powerpoint/2010/main" val="4145624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80928"/>
            <a:ext cx="8229600" cy="1143000"/>
          </a:xfrm>
        </p:spPr>
        <p:txBody>
          <a:bodyPr>
            <a:normAutofit fontScale="90000"/>
          </a:bodyPr>
          <a:lstStyle/>
          <a:p>
            <a:pPr algn="l"/>
            <a:r>
              <a:rPr lang="en-US" b="1" dirty="0" smtClean="0">
                <a:solidFill>
                  <a:srgbClr val="0070C0"/>
                </a:solidFill>
              </a:rPr>
              <a:t> 4. Horseshoe Kidneys</a:t>
            </a:r>
            <a:r>
              <a:rPr lang="en-US" b="1" dirty="0">
                <a:solidFill>
                  <a:srgbClr val="0070C0"/>
                </a:solidFill>
              </a:rPr>
              <a:t/>
            </a:r>
            <a:br>
              <a:rPr lang="en-US" b="1" dirty="0">
                <a:solidFill>
                  <a:srgbClr val="0070C0"/>
                </a:solidFill>
              </a:rPr>
            </a:br>
            <a:r>
              <a:rPr lang="en-US" b="1" dirty="0" smtClean="0">
                <a:solidFill>
                  <a:srgbClr val="0070C0"/>
                </a:solidFill>
              </a:rPr>
              <a:t> </a:t>
            </a:r>
            <a:br>
              <a:rPr lang="en-US" b="1" dirty="0" smtClean="0">
                <a:solidFill>
                  <a:srgbClr val="0070C0"/>
                </a:solidFill>
              </a:rPr>
            </a:br>
            <a:r>
              <a:rPr lang="en-US" sz="3100" b="1" dirty="0">
                <a:solidFill>
                  <a:srgbClr val="0070C0"/>
                </a:solidFill>
              </a:rPr>
              <a:t> </a:t>
            </a:r>
            <a:r>
              <a:rPr lang="en-US" sz="3100" dirty="0" smtClean="0"/>
              <a:t>- The most common congenital </a:t>
            </a:r>
            <a:br>
              <a:rPr lang="en-US" sz="3100" dirty="0" smtClean="0"/>
            </a:br>
            <a:r>
              <a:rPr lang="en-US" sz="3100" dirty="0" smtClean="0"/>
              <a:t>kidney  anomaly  </a:t>
            </a:r>
            <a:br>
              <a:rPr lang="en-US" sz="3100" dirty="0" smtClean="0"/>
            </a:br>
            <a:r>
              <a:rPr lang="en-US" sz="3100" dirty="0" smtClean="0"/>
              <a:t> </a:t>
            </a:r>
            <a:br>
              <a:rPr lang="en-US" sz="3100" dirty="0" smtClean="0"/>
            </a:br>
            <a:r>
              <a:rPr lang="en-US" sz="3100" dirty="0" smtClean="0"/>
              <a:t>- Fusion of the upper (10%) or</a:t>
            </a:r>
            <a:br>
              <a:rPr lang="en-US" sz="3100" dirty="0" smtClean="0"/>
            </a:br>
            <a:r>
              <a:rPr lang="en-US" sz="3100" dirty="0" smtClean="0"/>
              <a:t> lower </a:t>
            </a:r>
            <a:r>
              <a:rPr lang="en-US" sz="3100" dirty="0"/>
              <a:t> </a:t>
            </a:r>
            <a:r>
              <a:rPr lang="en-US" sz="3100" dirty="0" smtClean="0"/>
              <a:t>poles (90%) of the kidneys</a:t>
            </a:r>
            <a:br>
              <a:rPr lang="en-US" sz="3100" dirty="0" smtClean="0"/>
            </a:br>
            <a:r>
              <a:rPr lang="en-US" sz="3100" dirty="0" smtClean="0"/>
              <a:t> produces a horseshoe-shaped </a:t>
            </a:r>
            <a:br>
              <a:rPr lang="en-US" sz="3100" dirty="0" smtClean="0"/>
            </a:br>
            <a:r>
              <a:rPr lang="en-US" sz="3100" dirty="0" smtClean="0"/>
              <a:t>structure</a:t>
            </a:r>
            <a:br>
              <a:rPr lang="en-US" sz="3100" dirty="0" smtClean="0"/>
            </a:br>
            <a:r>
              <a:rPr lang="en-US" sz="3100" dirty="0" smtClean="0"/>
              <a:t> </a:t>
            </a:r>
            <a:br>
              <a:rPr lang="en-US" sz="3100" dirty="0" smtClean="0"/>
            </a:br>
            <a:r>
              <a:rPr lang="en-US" sz="3100" dirty="0"/>
              <a:t>-</a:t>
            </a:r>
            <a:r>
              <a:rPr lang="en-US" sz="3100" dirty="0" smtClean="0"/>
              <a:t> Found in 1 in 500 to 1000 </a:t>
            </a:r>
            <a:br>
              <a:rPr lang="en-US" sz="3100" dirty="0" smtClean="0"/>
            </a:br>
            <a:r>
              <a:rPr lang="en-US" sz="3100" dirty="0" smtClean="0"/>
              <a:t>   autopsies</a:t>
            </a:r>
            <a:endParaRPr lang="ar-IQ" dirty="0"/>
          </a:p>
        </p:txBody>
      </p:sp>
      <p:pic>
        <p:nvPicPr>
          <p:cNvPr id="5122" name="Picture 2" descr="C:\Users\hp\Downloads\IMG_09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317" y="1207751"/>
            <a:ext cx="352839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607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96952"/>
            <a:ext cx="8085584" cy="1143000"/>
          </a:xfrm>
        </p:spPr>
        <p:txBody>
          <a:bodyPr>
            <a:normAutofit fontScale="90000"/>
          </a:bodyPr>
          <a:lstStyle/>
          <a:p>
            <a:pPr algn="l"/>
            <a:r>
              <a:rPr lang="en-US" sz="3600" b="1" dirty="0" err="1" smtClean="0">
                <a:solidFill>
                  <a:srgbClr val="0070C0"/>
                </a:solidFill>
              </a:rPr>
              <a:t>Tubulointerstitial</a:t>
            </a:r>
            <a:r>
              <a:rPr lang="en-US" sz="3600" b="1" dirty="0" smtClean="0">
                <a:solidFill>
                  <a:srgbClr val="0070C0"/>
                </a:solidFill>
              </a:rPr>
              <a:t> Nephritis Induced by Drugs and Toxins</a:t>
            </a:r>
            <a:r>
              <a:rPr lang="en-US" sz="3100" b="1" dirty="0" smtClean="0">
                <a:solidFill>
                  <a:srgbClr val="0070C0"/>
                </a:solidFill>
              </a:rPr>
              <a:t/>
            </a:r>
            <a:br>
              <a:rPr lang="en-US" sz="3100" b="1" dirty="0" smtClean="0">
                <a:solidFill>
                  <a:srgbClr val="0070C0"/>
                </a:solidFill>
              </a:rPr>
            </a:br>
            <a:r>
              <a:rPr lang="en-US" sz="3100" b="1" dirty="0" smtClean="0">
                <a:solidFill>
                  <a:srgbClr val="0070C0"/>
                </a:solidFill>
              </a:rPr>
              <a:t/>
            </a:r>
            <a:br>
              <a:rPr lang="en-US" sz="3100" b="1" dirty="0" smtClean="0">
                <a:solidFill>
                  <a:srgbClr val="0070C0"/>
                </a:solidFill>
              </a:rPr>
            </a:br>
            <a:r>
              <a:rPr lang="en-US" sz="3100" dirty="0" smtClean="0"/>
              <a:t>The second most common cause of acute kidney injury (after PN)</a:t>
            </a:r>
            <a:br>
              <a:rPr lang="en-US" sz="3100" dirty="0" smtClean="0"/>
            </a:br>
            <a:r>
              <a:rPr lang="en-US" sz="3100" dirty="0" smtClean="0"/>
              <a:t>Toxins and drugs injure kidneys in 3 ways: </a:t>
            </a:r>
            <a:br>
              <a:rPr lang="en-US" sz="3100" dirty="0" smtClean="0"/>
            </a:br>
            <a:r>
              <a:rPr lang="en-US" sz="3100" dirty="0" smtClean="0"/>
              <a:t>(1)  Trigger an interstitial </a:t>
            </a:r>
            <a:r>
              <a:rPr lang="en-US" sz="3100" b="1" dirty="0" smtClean="0">
                <a:solidFill>
                  <a:srgbClr val="00B050"/>
                </a:solidFill>
              </a:rPr>
              <a:t>immunologic</a:t>
            </a:r>
            <a:r>
              <a:rPr lang="en-US" sz="3100" dirty="0" smtClean="0"/>
              <a:t> reaction</a:t>
            </a:r>
            <a:br>
              <a:rPr lang="en-US" sz="3100" dirty="0" smtClean="0"/>
            </a:br>
            <a:r>
              <a:rPr lang="en-US" sz="3100" dirty="0" smtClean="0"/>
              <a:t>(2)  </a:t>
            </a:r>
            <a:r>
              <a:rPr lang="en-US" sz="3100" b="1" dirty="0" smtClean="0">
                <a:solidFill>
                  <a:srgbClr val="00B050"/>
                </a:solidFill>
              </a:rPr>
              <a:t>Acute tubular injury</a:t>
            </a:r>
            <a:r>
              <a:rPr lang="en-US" sz="3100" dirty="0" smtClean="0"/>
              <a:t/>
            </a:r>
            <a:br>
              <a:rPr lang="en-US" sz="3100" dirty="0" smtClean="0"/>
            </a:br>
            <a:r>
              <a:rPr lang="en-US" sz="3100" dirty="0" smtClean="0"/>
              <a:t>(3)  </a:t>
            </a:r>
            <a:r>
              <a:rPr lang="en-US" sz="3100" b="1" dirty="0" smtClean="0">
                <a:solidFill>
                  <a:srgbClr val="00B050"/>
                </a:solidFill>
              </a:rPr>
              <a:t>Subclinical </a:t>
            </a:r>
            <a:r>
              <a:rPr lang="en-US" sz="3100" dirty="0" smtClean="0"/>
              <a:t>but cumulative injury to tubules that              takes years to result in chronic renal insufficiency</a:t>
            </a:r>
            <a:r>
              <a:rPr lang="en-US" dirty="0" smtClean="0"/>
              <a:t/>
            </a:r>
            <a:br>
              <a:rPr lang="en-US" dirty="0" smtClean="0"/>
            </a:br>
            <a:endParaRPr lang="ar-IQ" dirty="0"/>
          </a:p>
        </p:txBody>
      </p:sp>
    </p:spTree>
    <p:extLst>
      <p:ext uri="{BB962C8B-B14F-4D97-AF65-F5344CB8AC3E}">
        <p14:creationId xmlns:p14="http://schemas.microsoft.com/office/powerpoint/2010/main" val="2729470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64" y="2780928"/>
            <a:ext cx="8424936" cy="1143000"/>
          </a:xfrm>
        </p:spPr>
        <p:txBody>
          <a:bodyPr>
            <a:normAutofit fontScale="90000"/>
          </a:bodyPr>
          <a:lstStyle/>
          <a:p>
            <a:pPr algn="l"/>
            <a:r>
              <a:rPr lang="en-US" b="1" dirty="0" smtClean="0">
                <a:solidFill>
                  <a:srgbClr val="FF0000"/>
                </a:solidFill>
              </a:rPr>
              <a:t>Cystic diseases of the kidneys</a:t>
            </a:r>
            <a:r>
              <a:rPr lang="en-US" dirty="0" smtClean="0"/>
              <a:t/>
            </a:r>
            <a:br>
              <a:rPr lang="en-US" dirty="0" smtClean="0"/>
            </a:br>
            <a:r>
              <a:rPr lang="en-US" sz="3100" dirty="0" smtClean="0"/>
              <a:t/>
            </a:r>
            <a:br>
              <a:rPr lang="en-US" sz="3100" dirty="0" smtClean="0"/>
            </a:br>
            <a:r>
              <a:rPr lang="en-US" sz="3100" dirty="0" smtClean="0"/>
              <a:t>1. Hereditary</a:t>
            </a:r>
            <a:br>
              <a:rPr lang="en-US" sz="3100" dirty="0" smtClean="0"/>
            </a:br>
            <a:r>
              <a:rPr lang="en-US" sz="3100" dirty="0" smtClean="0"/>
              <a:t>2. Developmental</a:t>
            </a:r>
            <a:br>
              <a:rPr lang="en-US" sz="3100" dirty="0" smtClean="0"/>
            </a:br>
            <a:r>
              <a:rPr lang="en-US" sz="3100" dirty="0" smtClean="0"/>
              <a:t>3. Acquired</a:t>
            </a:r>
            <a:r>
              <a:rPr lang="en-US" dirty="0"/>
              <a:t/>
            </a:r>
            <a:br>
              <a:rPr lang="en-US" dirty="0"/>
            </a:br>
            <a:r>
              <a:rPr lang="en-US" dirty="0" smtClean="0"/>
              <a:t/>
            </a:r>
            <a:br>
              <a:rPr lang="en-US" dirty="0" smtClean="0"/>
            </a:br>
            <a:r>
              <a:rPr lang="ar-IQ" dirty="0" smtClean="0"/>
              <a:t>:</a:t>
            </a:r>
            <a:r>
              <a:rPr lang="en-US" sz="3100" dirty="0" smtClean="0"/>
              <a:t>They are important because</a:t>
            </a:r>
            <a:br>
              <a:rPr lang="en-US" sz="3100" dirty="0" smtClean="0"/>
            </a:br>
            <a:r>
              <a:rPr lang="en-US" sz="3100" dirty="0" smtClean="0"/>
              <a:t>(1) They are </a:t>
            </a:r>
            <a:r>
              <a:rPr lang="en-US" sz="3100" dirty="0" smtClean="0">
                <a:solidFill>
                  <a:srgbClr val="00B0F0"/>
                </a:solidFill>
              </a:rPr>
              <a:t>common</a:t>
            </a:r>
            <a:r>
              <a:rPr lang="en-US" sz="3100" dirty="0" smtClean="0"/>
              <a:t> and often represent diagnostic problems for clinicians, radiologists, and pathologists</a:t>
            </a:r>
            <a:br>
              <a:rPr lang="en-US" sz="3100" dirty="0" smtClean="0"/>
            </a:br>
            <a:r>
              <a:rPr lang="en-US" sz="3100" dirty="0" smtClean="0"/>
              <a:t>(2) some forms are major causes of </a:t>
            </a:r>
            <a:r>
              <a:rPr lang="en-US" sz="3100" dirty="0" smtClean="0">
                <a:solidFill>
                  <a:srgbClr val="00B0F0"/>
                </a:solidFill>
              </a:rPr>
              <a:t>chronic kidney disease</a:t>
            </a:r>
            <a:br>
              <a:rPr lang="en-US" sz="3100" dirty="0" smtClean="0">
                <a:solidFill>
                  <a:srgbClr val="00B0F0"/>
                </a:solidFill>
              </a:rPr>
            </a:br>
            <a:r>
              <a:rPr lang="en-US" sz="3100" dirty="0" smtClean="0"/>
              <a:t>(3) they can  be </a:t>
            </a:r>
            <a:r>
              <a:rPr lang="en-US" sz="3100" dirty="0" smtClean="0">
                <a:solidFill>
                  <a:srgbClr val="00B0F0"/>
                </a:solidFill>
              </a:rPr>
              <a:t>confused with malignant </a:t>
            </a:r>
            <a:r>
              <a:rPr lang="en-US" sz="3100" dirty="0" smtClean="0"/>
              <a:t>tumors</a:t>
            </a:r>
            <a:endParaRPr lang="ar-IQ" sz="3100" dirty="0"/>
          </a:p>
        </p:txBody>
      </p:sp>
    </p:spTree>
    <p:extLst>
      <p:ext uri="{BB962C8B-B14F-4D97-AF65-F5344CB8AC3E}">
        <p14:creationId xmlns:p14="http://schemas.microsoft.com/office/powerpoint/2010/main" val="2301558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284984"/>
            <a:ext cx="8229600" cy="1143000"/>
          </a:xfrm>
        </p:spPr>
        <p:txBody>
          <a:bodyPr>
            <a:normAutofit fontScale="90000"/>
          </a:bodyPr>
          <a:lstStyle/>
          <a:p>
            <a:pPr algn="l"/>
            <a:r>
              <a:rPr lang="en-US" b="1" dirty="0">
                <a:solidFill>
                  <a:srgbClr val="00B0F0"/>
                </a:solidFill>
              </a:rPr>
              <a:t>C</a:t>
            </a:r>
            <a:r>
              <a:rPr lang="en-US" b="1" dirty="0" smtClean="0">
                <a:solidFill>
                  <a:srgbClr val="00B0F0"/>
                </a:solidFill>
              </a:rPr>
              <a:t>lassification of renal cysts</a:t>
            </a:r>
            <a:r>
              <a:rPr lang="en-US" dirty="0" smtClean="0">
                <a:solidFill>
                  <a:srgbClr val="00B0F0"/>
                </a:solidFill>
              </a:rPr>
              <a:t/>
            </a:r>
            <a:br>
              <a:rPr lang="en-US" dirty="0" smtClean="0">
                <a:solidFill>
                  <a:srgbClr val="00B0F0"/>
                </a:solidFill>
              </a:rPr>
            </a:br>
            <a:r>
              <a:rPr lang="en-US" dirty="0" smtClean="0"/>
              <a:t> </a:t>
            </a:r>
            <a:r>
              <a:rPr lang="en-US" sz="3100" dirty="0" smtClean="0"/>
              <a:t>• </a:t>
            </a:r>
            <a:r>
              <a:rPr lang="en-US" sz="3100" dirty="0" smtClean="0"/>
              <a:t>Polycystic kidney disease </a:t>
            </a:r>
            <a:br>
              <a:rPr lang="en-US" sz="3100" dirty="0" smtClean="0"/>
            </a:br>
            <a:r>
              <a:rPr lang="en-US" sz="3100" dirty="0" smtClean="0"/>
              <a:t>      - Autosomal dominant (adult) polycystic disease </a:t>
            </a:r>
            <a:br>
              <a:rPr lang="en-US" sz="3100" dirty="0" smtClean="0"/>
            </a:br>
            <a:r>
              <a:rPr lang="en-US" sz="3100" dirty="0" smtClean="0"/>
              <a:t>      - Autosomal recessive (childhood) polycystic disease</a:t>
            </a:r>
            <a:br>
              <a:rPr lang="en-US" sz="3100" dirty="0" smtClean="0"/>
            </a:br>
            <a:r>
              <a:rPr lang="en-US" sz="3100" dirty="0" smtClean="0"/>
              <a:t> • Medullary cystic disease </a:t>
            </a:r>
            <a:br>
              <a:rPr lang="en-US" sz="3100" dirty="0" smtClean="0"/>
            </a:br>
            <a:r>
              <a:rPr lang="en-US" sz="3100" dirty="0"/>
              <a:t> </a:t>
            </a:r>
            <a:r>
              <a:rPr lang="en-US" sz="3100" dirty="0" smtClean="0"/>
              <a:t>       - Medullary sponge kidney </a:t>
            </a:r>
            <a:br>
              <a:rPr lang="en-US" sz="3100" dirty="0" smtClean="0"/>
            </a:br>
            <a:r>
              <a:rPr lang="en-US" sz="3100" dirty="0"/>
              <a:t> </a:t>
            </a:r>
            <a:r>
              <a:rPr lang="en-US" sz="3100" dirty="0" smtClean="0"/>
              <a:t>       - </a:t>
            </a:r>
            <a:r>
              <a:rPr lang="en-US" sz="3100" dirty="0" err="1" smtClean="0"/>
              <a:t>Nephronophthisis</a:t>
            </a:r>
            <a:r>
              <a:rPr lang="en-US" sz="3100" dirty="0" smtClean="0"/>
              <a:t> </a:t>
            </a:r>
            <a:br>
              <a:rPr lang="en-US" sz="3100" dirty="0" smtClean="0"/>
            </a:br>
            <a:r>
              <a:rPr lang="en-US" sz="3100" dirty="0" smtClean="0"/>
              <a:t> • </a:t>
            </a:r>
            <a:r>
              <a:rPr lang="en-US" sz="3100" dirty="0" err="1" smtClean="0"/>
              <a:t>Multicystic</a:t>
            </a:r>
            <a:r>
              <a:rPr lang="en-US" sz="3100" dirty="0" smtClean="0"/>
              <a:t> renal dysplasia </a:t>
            </a:r>
            <a:br>
              <a:rPr lang="en-US" sz="3100" dirty="0" smtClean="0"/>
            </a:br>
            <a:r>
              <a:rPr lang="en-US" sz="3100" dirty="0" smtClean="0"/>
              <a:t> • Acquired (dialysis-associated) cystic disease </a:t>
            </a:r>
            <a:br>
              <a:rPr lang="en-US" sz="3100" dirty="0" smtClean="0"/>
            </a:br>
            <a:r>
              <a:rPr lang="en-US" sz="3100" dirty="0" smtClean="0"/>
              <a:t> • Localized (simple) renal cysts </a:t>
            </a:r>
            <a:br>
              <a:rPr lang="en-US" sz="3100" dirty="0" smtClean="0"/>
            </a:br>
            <a:r>
              <a:rPr lang="en-US" sz="3100" dirty="0"/>
              <a:t> </a:t>
            </a:r>
            <a:r>
              <a:rPr lang="en-US" sz="3100" dirty="0" smtClean="0"/>
              <a:t>• Renal cysts in hereditary malformation syndromes (e.g., tuberous sclerosis) </a:t>
            </a:r>
            <a:br>
              <a:rPr lang="en-US" sz="3100" dirty="0" smtClean="0"/>
            </a:br>
            <a:endParaRPr lang="ar-IQ" dirty="0"/>
          </a:p>
        </p:txBody>
      </p:sp>
    </p:spTree>
    <p:extLst>
      <p:ext uri="{BB962C8B-B14F-4D97-AF65-F5344CB8AC3E}">
        <p14:creationId xmlns:p14="http://schemas.microsoft.com/office/powerpoint/2010/main" val="1953831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068960"/>
            <a:ext cx="8064896" cy="1143000"/>
          </a:xfrm>
        </p:spPr>
        <p:txBody>
          <a:bodyPr>
            <a:normAutofit fontScale="90000"/>
          </a:bodyPr>
          <a:lstStyle/>
          <a:p>
            <a:pPr algn="l"/>
            <a:r>
              <a:rPr lang="en-US" dirty="0" smtClean="0"/>
              <a:t> </a:t>
            </a:r>
            <a:r>
              <a:rPr lang="en-US" b="1" dirty="0" smtClean="0">
                <a:solidFill>
                  <a:srgbClr val="00B050"/>
                </a:solidFill>
              </a:rPr>
              <a:t>Adult Polycystic Kidney Disease</a:t>
            </a:r>
            <a:r>
              <a:rPr lang="en-US" sz="3100" dirty="0" smtClean="0"/>
              <a:t/>
            </a:r>
            <a:br>
              <a:rPr lang="en-US" sz="3100" dirty="0" smtClean="0"/>
            </a:br>
            <a:r>
              <a:rPr lang="en-US" sz="3100" dirty="0" smtClean="0"/>
              <a:t/>
            </a:r>
            <a:br>
              <a:rPr lang="en-US" sz="3100" dirty="0" smtClean="0"/>
            </a:br>
            <a:r>
              <a:rPr lang="en-US" sz="3100" dirty="0" smtClean="0"/>
              <a:t>. Hereditary disorder characterized by multiple  </a:t>
            </a:r>
            <a:r>
              <a:rPr lang="en-US" sz="3100" dirty="0"/>
              <a:t> </a:t>
            </a:r>
            <a:r>
              <a:rPr lang="en-US" sz="3100" dirty="0" smtClean="0"/>
              <a:t>                expanding cysts of both kidneys that ultimately             destroy the renal parenchyma and cause renal              failure    </a:t>
            </a:r>
            <a:br>
              <a:rPr lang="en-US" sz="3100" dirty="0" smtClean="0"/>
            </a:br>
            <a:r>
              <a:rPr lang="en-US" sz="3100" dirty="0" smtClean="0"/>
              <a:t> </a:t>
            </a:r>
            <a:br>
              <a:rPr lang="en-US" sz="3100" dirty="0" smtClean="0"/>
            </a:br>
            <a:r>
              <a:rPr lang="en-US" sz="3100" dirty="0" smtClean="0"/>
              <a:t>. </a:t>
            </a:r>
            <a:r>
              <a:rPr lang="en-US" sz="3100" dirty="0"/>
              <a:t>I</a:t>
            </a:r>
            <a:r>
              <a:rPr lang="en-US" sz="3100" dirty="0" smtClean="0"/>
              <a:t>t is a common condition and Inherited as autosomal </a:t>
            </a:r>
            <a:r>
              <a:rPr lang="ar-IQ" sz="3100" dirty="0" smtClean="0"/>
              <a:t/>
            </a:r>
            <a:br>
              <a:rPr lang="ar-IQ" sz="3100" dirty="0" smtClean="0"/>
            </a:br>
            <a:r>
              <a:rPr lang="en-US" sz="3100" dirty="0" smtClean="0"/>
              <a:t>   dominant , defective gene(PKD1) on chromosome16</a:t>
            </a:r>
            <a:br>
              <a:rPr lang="en-US" sz="3100" dirty="0" smtClean="0"/>
            </a:br>
            <a:r>
              <a:rPr lang="en-US" sz="3100" dirty="0" smtClean="0"/>
              <a:t/>
            </a:r>
            <a:br>
              <a:rPr lang="en-US" sz="3100" dirty="0" smtClean="0"/>
            </a:br>
            <a:r>
              <a:rPr lang="en-US" sz="3100" dirty="0" smtClean="0"/>
              <a:t>. The kidneys are markedly enlarged with </a:t>
            </a:r>
            <a:r>
              <a:rPr lang="en-US" sz="3100" dirty="0" err="1" smtClean="0"/>
              <a:t>bosselated</a:t>
            </a:r>
            <a:r>
              <a:rPr lang="en-US" sz="3100" dirty="0" smtClean="0"/>
              <a:t>        outer surface , and consist </a:t>
            </a:r>
            <a:r>
              <a:rPr lang="en-US" sz="3100" dirty="0" err="1" smtClean="0"/>
              <a:t>soley</a:t>
            </a:r>
            <a:r>
              <a:rPr lang="en-US" sz="3100" dirty="0" smtClean="0"/>
              <a:t> of 3-4 cm cysts            with no intervening </a:t>
            </a:r>
            <a:r>
              <a:rPr lang="en-US" sz="3100" dirty="0" err="1" smtClean="0"/>
              <a:t>paranchyma</a:t>
            </a:r>
            <a:r>
              <a:rPr lang="en-US" sz="3100" dirty="0" smtClean="0"/>
              <a:t>,</a:t>
            </a:r>
            <a:r>
              <a:rPr lang="en-US" sz="3100" dirty="0"/>
              <a:t> </a:t>
            </a:r>
            <a:r>
              <a:rPr lang="en-US" sz="3100" dirty="0" smtClean="0"/>
              <a:t>the cysts are               composed of fluid(clear , turbid or hemorrhagic)</a:t>
            </a:r>
            <a:br>
              <a:rPr lang="en-US" sz="3100" dirty="0" smtClean="0"/>
            </a:br>
            <a:endParaRPr lang="ar-IQ" sz="3100" dirty="0"/>
          </a:p>
        </p:txBody>
      </p:sp>
    </p:spTree>
    <p:extLst>
      <p:ext uri="{BB962C8B-B14F-4D97-AF65-F5344CB8AC3E}">
        <p14:creationId xmlns:p14="http://schemas.microsoft.com/office/powerpoint/2010/main" val="1274457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068960"/>
            <a:ext cx="8229600" cy="1143000"/>
          </a:xfrm>
        </p:spPr>
        <p:txBody>
          <a:bodyPr>
            <a:normAutofit fontScale="90000"/>
          </a:bodyPr>
          <a:lstStyle/>
          <a:p>
            <a:pPr algn="l"/>
            <a:r>
              <a:rPr lang="en-US" b="1" dirty="0" smtClean="0">
                <a:solidFill>
                  <a:srgbClr val="0070C0"/>
                </a:solidFill>
              </a:rPr>
              <a:t>Clinical features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sz="3600" dirty="0" smtClean="0"/>
              <a:t>. Usually asymptomatic until the 4</a:t>
            </a:r>
            <a:r>
              <a:rPr lang="en-US" sz="3600" baseline="30000" dirty="0" smtClean="0"/>
              <a:t>th</a:t>
            </a:r>
            <a:r>
              <a:rPr lang="en-US" sz="3600" dirty="0" smtClean="0"/>
              <a:t> decade of        life, present as flank pain , intermittent gross       hematuria, hypertension in 75%</a:t>
            </a:r>
            <a:br>
              <a:rPr lang="en-US" sz="3600" dirty="0" smtClean="0"/>
            </a:br>
            <a:r>
              <a:rPr lang="ar-IQ" sz="3600" dirty="0" smtClean="0"/>
              <a:t/>
            </a:r>
            <a:br>
              <a:rPr lang="ar-IQ" sz="3600" dirty="0" smtClean="0"/>
            </a:br>
            <a:r>
              <a:rPr lang="en-US" sz="3600" dirty="0" smtClean="0"/>
              <a:t>. Associated </a:t>
            </a:r>
            <a:r>
              <a:rPr lang="en-US" sz="3600" dirty="0" err="1" smtClean="0"/>
              <a:t>saccular</a:t>
            </a:r>
            <a:r>
              <a:rPr lang="en-US" sz="3600" dirty="0" smtClean="0"/>
              <a:t> aneurysm of the circle of       </a:t>
            </a:r>
            <a:r>
              <a:rPr lang="en-US" sz="3600" dirty="0" err="1" smtClean="0"/>
              <a:t>willis</a:t>
            </a:r>
            <a:r>
              <a:rPr lang="en-US" sz="3600" dirty="0" smtClean="0"/>
              <a:t> (10-30%).</a:t>
            </a:r>
            <a:br>
              <a:rPr lang="en-US" sz="3600" dirty="0" smtClean="0"/>
            </a:br>
            <a:r>
              <a:rPr lang="en-US" sz="3600" dirty="0" smtClean="0"/>
              <a:t/>
            </a:r>
            <a:br>
              <a:rPr lang="en-US" sz="3600" dirty="0" smtClean="0"/>
            </a:br>
            <a:r>
              <a:rPr lang="en-US" sz="3600" dirty="0" smtClean="0"/>
              <a:t>. The disease progress slowly to end stage renal      disease by the age 50</a:t>
            </a:r>
            <a:r>
              <a:rPr lang="en-US" dirty="0" smtClean="0"/>
              <a:t/>
            </a:r>
            <a:br>
              <a:rPr lang="en-US" dirty="0" smtClean="0"/>
            </a:br>
            <a:endParaRPr lang="ar-IQ" dirty="0"/>
          </a:p>
        </p:txBody>
      </p:sp>
    </p:spTree>
    <p:extLst>
      <p:ext uri="{BB962C8B-B14F-4D97-AF65-F5344CB8AC3E}">
        <p14:creationId xmlns:p14="http://schemas.microsoft.com/office/powerpoint/2010/main" val="3297577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852936"/>
            <a:ext cx="8229600" cy="1143000"/>
          </a:xfrm>
        </p:spPr>
        <p:txBody>
          <a:bodyPr>
            <a:normAutofit fontScale="90000"/>
          </a:bodyPr>
          <a:lstStyle/>
          <a:p>
            <a:pPr algn="l"/>
            <a:r>
              <a:rPr lang="en-US" b="1" dirty="0" smtClean="0">
                <a:solidFill>
                  <a:srgbClr val="00B0F0"/>
                </a:solidFill>
              </a:rPr>
              <a:t>Morphology</a:t>
            </a:r>
            <a:br>
              <a:rPr lang="en-US" b="1" dirty="0" smtClean="0">
                <a:solidFill>
                  <a:srgbClr val="00B0F0"/>
                </a:solidFill>
              </a:rPr>
            </a:br>
            <a:r>
              <a:rPr lang="en-US" b="1" dirty="0" smtClean="0">
                <a:solidFill>
                  <a:srgbClr val="00B0F0"/>
                </a:solidFill>
              </a:rPr>
              <a:t/>
            </a:r>
            <a:br>
              <a:rPr lang="en-US" b="1" dirty="0" smtClean="0">
                <a:solidFill>
                  <a:srgbClr val="00B0F0"/>
                </a:solidFill>
              </a:rPr>
            </a:br>
            <a:r>
              <a:rPr lang="en-US" sz="3600" dirty="0" smtClean="0"/>
              <a:t>. </a:t>
            </a:r>
            <a:r>
              <a:rPr lang="en-US" sz="3600" dirty="0" err="1" smtClean="0"/>
              <a:t>Saccular</a:t>
            </a:r>
            <a:r>
              <a:rPr lang="en-US" sz="3600" dirty="0" smtClean="0"/>
              <a:t> expansion of all portions of renal           tubule</a:t>
            </a:r>
            <a:br>
              <a:rPr lang="en-US" sz="3600" dirty="0" smtClean="0"/>
            </a:br>
            <a:r>
              <a:rPr lang="en-US" sz="3600" dirty="0" smtClean="0"/>
              <a:t/>
            </a:r>
            <a:br>
              <a:rPr lang="en-US" sz="3600" dirty="0" smtClean="0"/>
            </a:br>
            <a:r>
              <a:rPr lang="en-US" sz="3600" dirty="0" smtClean="0"/>
              <a:t>. Cysts are lined by cuboidal or flattened                  epithelium </a:t>
            </a:r>
            <a:br>
              <a:rPr lang="en-US" sz="3600" dirty="0" smtClean="0"/>
            </a:br>
            <a:r>
              <a:rPr lang="en-US" sz="3600" dirty="0" smtClean="0"/>
              <a:t/>
            </a:r>
            <a:br>
              <a:rPr lang="en-US" sz="3600" dirty="0" smtClean="0"/>
            </a:br>
            <a:r>
              <a:rPr lang="en-US" sz="3600" dirty="0" smtClean="0"/>
              <a:t>. Functional nephrons are found between the         cysts with areas of global sclerosis, tubular           atrophy , interstitial fibrosis and chronic                inflammation</a:t>
            </a:r>
            <a:endParaRPr lang="ar-IQ" sz="3600" dirty="0"/>
          </a:p>
        </p:txBody>
      </p:sp>
    </p:spTree>
    <p:extLst>
      <p:ext uri="{BB962C8B-B14F-4D97-AF65-F5344CB8AC3E}">
        <p14:creationId xmlns:p14="http://schemas.microsoft.com/office/powerpoint/2010/main" val="502195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3100" b="1" dirty="0" smtClean="0">
                <a:solidFill>
                  <a:srgbClr val="002060"/>
                </a:solidFill>
              </a:rPr>
              <a:t>Adult Polycystic Kidney Disease</a:t>
            </a:r>
            <a:r>
              <a:rPr lang="en-US" sz="3100" dirty="0" smtClean="0"/>
              <a:t/>
            </a:r>
            <a:br>
              <a:rPr lang="en-US" sz="3100" dirty="0" smtClean="0"/>
            </a:br>
            <a:endParaRPr lang="ar-IQ" dirty="0"/>
          </a:p>
        </p:txBody>
      </p:sp>
      <p:pic>
        <p:nvPicPr>
          <p:cNvPr id="7170" name="Picture 2" descr="C:\Users\hp\Downloads\IMG_15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7991872" cy="538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18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80928"/>
            <a:ext cx="8229600" cy="1143000"/>
          </a:xfrm>
        </p:spPr>
        <p:txBody>
          <a:bodyPr>
            <a:normAutofit fontScale="90000"/>
          </a:bodyPr>
          <a:lstStyle/>
          <a:p>
            <a:pPr algn="l"/>
            <a:r>
              <a:rPr lang="en-US" b="1" dirty="0" smtClean="0">
                <a:solidFill>
                  <a:srgbClr val="00B050"/>
                </a:solidFill>
              </a:rPr>
              <a:t>Childhood Polycystic Kidney Disease</a:t>
            </a:r>
            <a:r>
              <a:rPr lang="en-US" dirty="0"/>
              <a:t/>
            </a:r>
            <a:br>
              <a:rPr lang="en-US" dirty="0"/>
            </a:br>
            <a:r>
              <a:rPr lang="en-US" dirty="0" smtClean="0"/>
              <a:t/>
            </a:r>
            <a:br>
              <a:rPr lang="en-US" dirty="0" smtClean="0"/>
            </a:br>
            <a:r>
              <a:rPr lang="en-US" sz="3100" dirty="0" smtClean="0"/>
              <a:t>. Rare autosomal recessive disorder result from PKHD1     gene mutation on chromosome 6</a:t>
            </a:r>
            <a:br>
              <a:rPr lang="en-US" sz="3100" dirty="0" smtClean="0"/>
            </a:br>
            <a:r>
              <a:rPr lang="en-US" sz="3100" dirty="0" smtClean="0"/>
              <a:t/>
            </a:r>
            <a:br>
              <a:rPr lang="en-US" sz="3100" dirty="0" smtClean="0"/>
            </a:br>
            <a:r>
              <a:rPr lang="en-US" sz="3100" dirty="0" smtClean="0"/>
              <a:t>. Subdivided to perinatal, neonatal, infantile and                juvenile types    </a:t>
            </a:r>
            <a:br>
              <a:rPr lang="en-US" sz="3100" dirty="0" smtClean="0"/>
            </a:br>
            <a:r>
              <a:rPr lang="en-US" sz="3100" dirty="0" smtClean="0"/>
              <a:t/>
            </a:r>
            <a:br>
              <a:rPr lang="en-US" sz="3100" dirty="0" smtClean="0"/>
            </a:br>
            <a:r>
              <a:rPr lang="en-US" sz="3100" dirty="0" smtClean="0"/>
              <a:t>. Numerous small cortical and medullary cysts give the    kidney sponge like appearance</a:t>
            </a:r>
            <a:br>
              <a:rPr lang="en-US" sz="3100" dirty="0" smtClean="0"/>
            </a:br>
            <a:r>
              <a:rPr lang="en-US" sz="3100" dirty="0" smtClean="0"/>
              <a:t/>
            </a:r>
            <a:br>
              <a:rPr lang="en-US" sz="3100" dirty="0" smtClean="0"/>
            </a:br>
            <a:r>
              <a:rPr lang="en-US" sz="3100" dirty="0" smtClean="0"/>
              <a:t>. It is always bilateral and associated with hepatic cysts . </a:t>
            </a:r>
            <a:endParaRPr lang="ar-IQ" sz="3100" dirty="0"/>
          </a:p>
        </p:txBody>
      </p:sp>
    </p:spTree>
    <p:extLst>
      <p:ext uri="{BB962C8B-B14F-4D97-AF65-F5344CB8AC3E}">
        <p14:creationId xmlns:p14="http://schemas.microsoft.com/office/powerpoint/2010/main" val="3664118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852936"/>
            <a:ext cx="8229600" cy="1143000"/>
          </a:xfrm>
        </p:spPr>
        <p:txBody>
          <a:bodyPr>
            <a:normAutofit fontScale="90000"/>
          </a:bodyPr>
          <a:lstStyle/>
          <a:p>
            <a:pPr algn="l"/>
            <a:r>
              <a:rPr lang="en-US" b="1" dirty="0" smtClean="0">
                <a:solidFill>
                  <a:srgbClr val="00B0F0"/>
                </a:solidFill>
              </a:rPr>
              <a:t>Morphology</a:t>
            </a:r>
            <a:br>
              <a:rPr lang="en-US" b="1" dirty="0" smtClean="0">
                <a:solidFill>
                  <a:srgbClr val="00B0F0"/>
                </a:solidFill>
              </a:rPr>
            </a:br>
            <a:r>
              <a:rPr lang="en-US" dirty="0" smtClean="0"/>
              <a:t/>
            </a:r>
            <a:br>
              <a:rPr lang="en-US" dirty="0" smtClean="0"/>
            </a:br>
            <a:r>
              <a:rPr lang="en-US" sz="3600" dirty="0" smtClean="0"/>
              <a:t>. The kidneys are enlarged and have a smooth       external appearance. On C/S : numerous small    cysts in the cortex and medulla give the kidney   a </a:t>
            </a:r>
            <a:r>
              <a:rPr lang="en-US" sz="3600" dirty="0" err="1" smtClean="0"/>
              <a:t>spongelike</a:t>
            </a:r>
            <a:r>
              <a:rPr lang="en-US" sz="3600" dirty="0" smtClean="0"/>
              <a:t> appearance    </a:t>
            </a:r>
            <a:br>
              <a:rPr lang="en-US" sz="3600" dirty="0" smtClean="0"/>
            </a:br>
            <a:r>
              <a:rPr lang="en-US" sz="3600" dirty="0" smtClean="0"/>
              <a:t/>
            </a:r>
            <a:br>
              <a:rPr lang="en-US" sz="3600" dirty="0" smtClean="0"/>
            </a:br>
            <a:r>
              <a:rPr lang="en-US" sz="3600" dirty="0" smtClean="0"/>
              <a:t>. L.M:  there is cylindrical or </a:t>
            </a:r>
            <a:r>
              <a:rPr lang="en-US" sz="3600" dirty="0" err="1" smtClean="0"/>
              <a:t>saccular</a:t>
            </a:r>
            <a:r>
              <a:rPr lang="en-US" sz="3600" dirty="0" smtClean="0"/>
              <a:t> dilation of            all collecting tubules with uniform lining of          cuboidal cells</a:t>
            </a:r>
            <a:r>
              <a:rPr lang="en-US" dirty="0" smtClean="0"/>
              <a:t/>
            </a:r>
            <a:br>
              <a:rPr lang="en-US" dirty="0" smtClean="0"/>
            </a:br>
            <a:endParaRPr lang="ar-IQ" dirty="0"/>
          </a:p>
        </p:txBody>
      </p:sp>
    </p:spTree>
    <p:extLst>
      <p:ext uri="{BB962C8B-B14F-4D97-AF65-F5344CB8AC3E}">
        <p14:creationId xmlns:p14="http://schemas.microsoft.com/office/powerpoint/2010/main" val="708457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548680"/>
            <a:ext cx="8229600" cy="1143000"/>
          </a:xfrm>
        </p:spPr>
        <p:txBody>
          <a:bodyPr>
            <a:normAutofit fontScale="90000"/>
          </a:bodyPr>
          <a:lstStyle/>
          <a:p>
            <a:r>
              <a:rPr lang="en-US" sz="3100" b="1" dirty="0" smtClean="0">
                <a:solidFill>
                  <a:srgbClr val="002060"/>
                </a:solidFill>
              </a:rPr>
              <a:t>Childhood Polycystic Kidney Disease</a:t>
            </a:r>
            <a:r>
              <a:rPr lang="en-US" dirty="0" smtClean="0"/>
              <a:t/>
            </a:r>
            <a:br>
              <a:rPr lang="en-US" dirty="0" smtClean="0"/>
            </a:br>
            <a:r>
              <a:rPr lang="en-US" dirty="0" smtClean="0"/>
              <a:t/>
            </a:r>
            <a:br>
              <a:rPr lang="en-US" dirty="0" smtClean="0"/>
            </a:br>
            <a:endParaRPr lang="ar-IQ" dirty="0"/>
          </a:p>
        </p:txBody>
      </p:sp>
      <p:pic>
        <p:nvPicPr>
          <p:cNvPr id="8194" name="Picture 2" descr="C:\Users\hp\Downloads\IMG_15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6552728"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249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496944" cy="1143000"/>
          </a:xfrm>
        </p:spPr>
        <p:txBody>
          <a:bodyPr>
            <a:normAutofit fontScale="90000"/>
          </a:bodyPr>
          <a:lstStyle/>
          <a:p>
            <a:pPr algn="l"/>
            <a:r>
              <a:rPr lang="en-US" dirty="0" smtClean="0"/>
              <a:t>  </a:t>
            </a:r>
            <a:r>
              <a:rPr lang="en-US" dirty="0"/>
              <a:t/>
            </a:r>
            <a:br>
              <a:rPr lang="en-US" dirty="0"/>
            </a:br>
            <a:r>
              <a:rPr lang="en-US" b="1" dirty="0" smtClean="0">
                <a:solidFill>
                  <a:srgbClr val="00B050"/>
                </a:solidFill>
              </a:rPr>
              <a:t>Cystic diseases of renal medulla </a:t>
            </a:r>
            <a:r>
              <a:rPr lang="en-US" dirty="0" smtClean="0"/>
              <a:t/>
            </a:r>
            <a:br>
              <a:rPr lang="en-US" dirty="0" smtClean="0"/>
            </a:br>
            <a:r>
              <a:rPr lang="ar-IQ" b="1" dirty="0" smtClean="0">
                <a:solidFill>
                  <a:srgbClr val="0070C0"/>
                </a:solidFill>
              </a:rPr>
              <a:t>:</a:t>
            </a:r>
            <a:r>
              <a:rPr lang="en-US" b="1" dirty="0" smtClean="0">
                <a:solidFill>
                  <a:srgbClr val="0070C0"/>
                </a:solidFill>
              </a:rPr>
              <a:t>1. Medullary cystic disease</a:t>
            </a:r>
            <a:r>
              <a:rPr lang="en-US" dirty="0" smtClean="0"/>
              <a:t/>
            </a:r>
            <a:br>
              <a:rPr lang="en-US" dirty="0" smtClean="0"/>
            </a:br>
            <a:r>
              <a:rPr lang="en-US" dirty="0" smtClean="0"/>
              <a:t>  .</a:t>
            </a:r>
            <a:r>
              <a:rPr lang="en-US" sz="3600" dirty="0"/>
              <a:t>C</a:t>
            </a:r>
            <a:r>
              <a:rPr lang="en-US" sz="3600" dirty="0" smtClean="0"/>
              <a:t>ommon and innocuous </a:t>
            </a:r>
            <a:br>
              <a:rPr lang="en-US" sz="3600" dirty="0" smtClean="0"/>
            </a:br>
            <a:r>
              <a:rPr lang="en-US" sz="3600" dirty="0" smtClean="0"/>
              <a:t>   . Small multiple cystic dilations of the collecting         ducts in the medulla and </a:t>
            </a:r>
            <a:r>
              <a:rPr lang="en-US" sz="3600" dirty="0" err="1" smtClean="0"/>
              <a:t>corticomedullary</a:t>
            </a:r>
            <a:r>
              <a:rPr lang="en-US" sz="3600" dirty="0" smtClean="0"/>
              <a:t>              junction. </a:t>
            </a:r>
            <a:br>
              <a:rPr lang="en-US" sz="3600" dirty="0" smtClean="0"/>
            </a:br>
            <a:r>
              <a:rPr lang="en-US" sz="3600" dirty="0" smtClean="0"/>
              <a:t> . </a:t>
            </a:r>
            <a:r>
              <a:rPr lang="en-US" sz="3600" dirty="0"/>
              <a:t>O</a:t>
            </a:r>
            <a:r>
              <a:rPr lang="en-US" sz="3600" dirty="0" smtClean="0"/>
              <a:t>ccurs in adults and is discovered accidently</a:t>
            </a:r>
            <a:br>
              <a:rPr lang="en-US" sz="3600" dirty="0" smtClean="0"/>
            </a:br>
            <a:r>
              <a:rPr lang="en-US" sz="3600" dirty="0" smtClean="0"/>
              <a:t> . Renal function is normal</a:t>
            </a:r>
            <a:br>
              <a:rPr lang="en-US" sz="3600" dirty="0" smtClean="0"/>
            </a:br>
            <a:r>
              <a:rPr lang="en-US" sz="3600" dirty="0" smtClean="0"/>
              <a:t> . The cysts are lined by cuboidal epithelium</a:t>
            </a:r>
            <a:br>
              <a:rPr lang="en-US" sz="3600" dirty="0" smtClean="0"/>
            </a:br>
            <a:r>
              <a:rPr lang="en-US" sz="3600" dirty="0" smtClean="0"/>
              <a:t> . The pathogenesis is unknown.</a:t>
            </a:r>
            <a:endParaRPr lang="ar-IQ" sz="3600" dirty="0"/>
          </a:p>
        </p:txBody>
      </p:sp>
    </p:spTree>
    <p:extLst>
      <p:ext uri="{BB962C8B-B14F-4D97-AF65-F5344CB8AC3E}">
        <p14:creationId xmlns:p14="http://schemas.microsoft.com/office/powerpoint/2010/main" val="2017881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96952"/>
            <a:ext cx="8229600" cy="1143000"/>
          </a:xfrm>
        </p:spPr>
        <p:txBody>
          <a:bodyPr>
            <a:normAutofit fontScale="90000"/>
          </a:bodyPr>
          <a:lstStyle/>
          <a:p>
            <a:pPr algn="l"/>
            <a:r>
              <a:rPr lang="en-US" sz="4000" b="1" dirty="0" smtClean="0">
                <a:solidFill>
                  <a:srgbClr val="FF0000"/>
                </a:solidFill>
              </a:rPr>
              <a:t>Acute Drug-Induced Interstitial </a:t>
            </a:r>
            <a:r>
              <a:rPr lang="ar-IQ" sz="4000" b="1" dirty="0" smtClean="0">
                <a:solidFill>
                  <a:srgbClr val="FF0000"/>
                </a:solidFill>
              </a:rPr>
              <a:t/>
            </a:r>
            <a:br>
              <a:rPr lang="ar-IQ" sz="4000" b="1" dirty="0" smtClean="0">
                <a:solidFill>
                  <a:srgbClr val="FF0000"/>
                </a:solidFill>
              </a:rPr>
            </a:br>
            <a:r>
              <a:rPr lang="en-US" sz="4000" b="1" dirty="0" smtClean="0">
                <a:solidFill>
                  <a:srgbClr val="FF0000"/>
                </a:solidFill>
              </a:rPr>
              <a:t>Nephritis</a:t>
            </a:r>
            <a:r>
              <a:rPr lang="en-US" b="1" dirty="0" smtClean="0">
                <a:solidFill>
                  <a:srgbClr val="FF0000"/>
                </a:solidFill>
              </a:rPr>
              <a:t/>
            </a:r>
            <a:br>
              <a:rPr lang="en-US" b="1" dirty="0" smtClean="0">
                <a:solidFill>
                  <a:srgbClr val="FF0000"/>
                </a:solidFill>
              </a:rPr>
            </a:br>
            <a:r>
              <a:rPr lang="en-US" dirty="0" smtClean="0"/>
              <a:t>.</a:t>
            </a:r>
            <a:r>
              <a:rPr lang="en-US" sz="3100" dirty="0" smtClean="0"/>
              <a:t>Occurs with  </a:t>
            </a:r>
            <a:r>
              <a:rPr lang="en-US" sz="3100" dirty="0" err="1" smtClean="0"/>
              <a:t>penicillins</a:t>
            </a:r>
            <a:r>
              <a:rPr lang="en-US" sz="3100" dirty="0" smtClean="0"/>
              <a:t> (methicillin, ampicillin), other antibiotics (rifampin), diuretics (thiazides), NSAIDs, and PPI ( omeprazole)</a:t>
            </a:r>
            <a:br>
              <a:rPr lang="en-US" sz="3100" dirty="0" smtClean="0"/>
            </a:br>
            <a:r>
              <a:rPr lang="en-US" sz="3100" dirty="0" smtClean="0"/>
              <a:t/>
            </a:r>
            <a:br>
              <a:rPr lang="en-US" sz="3100" dirty="0" smtClean="0"/>
            </a:br>
            <a:r>
              <a:rPr lang="en-US" sz="3100" dirty="0" smtClean="0"/>
              <a:t>.CF : begins 2 weeks after drug exposure  ( fever, eosinophilia , a rash in 25% , hematuria, mild proteinuria, increase in serum </a:t>
            </a:r>
            <a:r>
              <a:rPr lang="en-US" sz="3100" dirty="0" err="1" smtClean="0"/>
              <a:t>creatinine</a:t>
            </a:r>
            <a:r>
              <a:rPr lang="en-US" sz="3100" dirty="0" smtClean="0"/>
              <a:t>  develops in about 50% of cases</a:t>
            </a:r>
            <a:r>
              <a:rPr lang="en-US" dirty="0" smtClean="0"/>
              <a:t>.</a:t>
            </a:r>
            <a:br>
              <a:rPr lang="en-US" dirty="0" smtClean="0"/>
            </a:br>
            <a:endParaRPr lang="ar-IQ" dirty="0"/>
          </a:p>
        </p:txBody>
      </p:sp>
    </p:spTree>
    <p:extLst>
      <p:ext uri="{BB962C8B-B14F-4D97-AF65-F5344CB8AC3E}">
        <p14:creationId xmlns:p14="http://schemas.microsoft.com/office/powerpoint/2010/main" val="3445296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73" y="27856"/>
            <a:ext cx="8229600" cy="1143000"/>
          </a:xfrm>
        </p:spPr>
        <p:txBody>
          <a:bodyPr>
            <a:normAutofit/>
          </a:bodyPr>
          <a:lstStyle/>
          <a:p>
            <a:r>
              <a:rPr lang="en-US" sz="2800" b="1" dirty="0" smtClean="0">
                <a:solidFill>
                  <a:srgbClr val="002060"/>
                </a:solidFill>
              </a:rPr>
              <a:t>Medullary cystic disease</a:t>
            </a:r>
            <a:endParaRPr lang="ar-IQ" sz="2800" dirty="0">
              <a:solidFill>
                <a:srgbClr val="002060"/>
              </a:solidFill>
            </a:endParaRPr>
          </a:p>
        </p:txBody>
      </p:sp>
      <p:pic>
        <p:nvPicPr>
          <p:cNvPr id="9218" name="Picture 2" descr="C:\Users\hp\Downloads\IMG_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980728"/>
            <a:ext cx="8136905" cy="545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563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924944"/>
            <a:ext cx="8229600" cy="1143000"/>
          </a:xfrm>
        </p:spPr>
        <p:txBody>
          <a:bodyPr>
            <a:normAutofit fontScale="90000"/>
          </a:bodyPr>
          <a:lstStyle/>
          <a:p>
            <a:pPr algn="l"/>
            <a:r>
              <a:rPr lang="en-US" b="1" dirty="0" smtClean="0">
                <a:solidFill>
                  <a:srgbClr val="0070C0"/>
                </a:solidFill>
              </a:rPr>
              <a:t>2.Nephronophthisis –medullary cystic disease complex:</a:t>
            </a:r>
            <a:br>
              <a:rPr lang="en-US" b="1" dirty="0" smtClean="0">
                <a:solidFill>
                  <a:srgbClr val="0070C0"/>
                </a:solidFill>
              </a:rPr>
            </a:br>
            <a:r>
              <a:rPr lang="en-US" sz="4000" dirty="0" smtClean="0"/>
              <a:t> </a:t>
            </a:r>
            <a:r>
              <a:rPr lang="en-US" sz="3600" dirty="0" smtClean="0"/>
              <a:t>. AR</a:t>
            </a:r>
            <a:br>
              <a:rPr lang="en-US" sz="3600" dirty="0" smtClean="0"/>
            </a:br>
            <a:r>
              <a:rPr lang="en-US" sz="3600" dirty="0"/>
              <a:t> </a:t>
            </a:r>
            <a:r>
              <a:rPr lang="en-US" sz="3600" dirty="0" smtClean="0"/>
              <a:t>. Significant cause of CKD</a:t>
            </a:r>
            <a:br>
              <a:rPr lang="en-US" sz="3600" dirty="0" smtClean="0"/>
            </a:br>
            <a:r>
              <a:rPr lang="en-US" sz="3600" dirty="0" smtClean="0"/>
              <a:t>. Usually begins in childhood</a:t>
            </a:r>
            <a:br>
              <a:rPr lang="en-US" sz="3600" dirty="0" smtClean="0"/>
            </a:br>
            <a:r>
              <a:rPr lang="en-US" sz="3600" dirty="0" smtClean="0"/>
              <a:t>. 4 subtypes(infantile, </a:t>
            </a:r>
            <a:r>
              <a:rPr lang="en-US" sz="3600" dirty="0" err="1" smtClean="0"/>
              <a:t>juvenile,adolescent</a:t>
            </a:r>
            <a:r>
              <a:rPr lang="en-US" sz="3600" dirty="0" smtClean="0"/>
              <a:t>                                   and adult )</a:t>
            </a:r>
            <a:br>
              <a:rPr lang="en-US" sz="3600" dirty="0" smtClean="0"/>
            </a:br>
            <a:r>
              <a:rPr lang="en-US" sz="3600" dirty="0" smtClean="0"/>
              <a:t>. Juvenile form is most common and             </a:t>
            </a:r>
            <a:r>
              <a:rPr lang="ar-IQ" sz="3600" dirty="0" smtClean="0"/>
              <a:t/>
            </a:r>
            <a:br>
              <a:rPr lang="ar-IQ" sz="3600" dirty="0" smtClean="0"/>
            </a:br>
            <a:r>
              <a:rPr lang="en-US" sz="3600" dirty="0" smtClean="0"/>
              <a:t>  associated with retinal abnormalities</a:t>
            </a:r>
            <a:br>
              <a:rPr lang="en-US" sz="3600" dirty="0" smtClean="0"/>
            </a:br>
            <a:r>
              <a:rPr lang="en-US" sz="3600" dirty="0" smtClean="0"/>
              <a:t>. </a:t>
            </a:r>
            <a:r>
              <a:rPr lang="en-US" sz="3600" b="1" dirty="0" smtClean="0">
                <a:solidFill>
                  <a:srgbClr val="00B050"/>
                </a:solidFill>
              </a:rPr>
              <a:t>Morphology</a:t>
            </a:r>
            <a:r>
              <a:rPr lang="en-US" sz="3600" dirty="0" smtClean="0"/>
              <a:t>: small contracted kidneys with              numerous small medullary cysts lined by              flattened epithelium</a:t>
            </a:r>
            <a:endParaRPr lang="ar-IQ" sz="3600" dirty="0"/>
          </a:p>
        </p:txBody>
      </p:sp>
    </p:spTree>
    <p:extLst>
      <p:ext uri="{BB962C8B-B14F-4D97-AF65-F5344CB8AC3E}">
        <p14:creationId xmlns:p14="http://schemas.microsoft.com/office/powerpoint/2010/main" val="1700709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564904"/>
            <a:ext cx="8229600" cy="1143000"/>
          </a:xfrm>
        </p:spPr>
        <p:txBody>
          <a:bodyPr>
            <a:normAutofit fontScale="90000"/>
          </a:bodyPr>
          <a:lstStyle/>
          <a:p>
            <a:pPr algn="l"/>
            <a:r>
              <a:rPr lang="en-US" b="1" dirty="0" smtClean="0">
                <a:solidFill>
                  <a:srgbClr val="00B050"/>
                </a:solidFill>
              </a:rPr>
              <a:t>Simple cyst</a:t>
            </a:r>
            <a:r>
              <a:rPr lang="en-US" dirty="0" smtClean="0"/>
              <a:t/>
            </a:r>
            <a:br>
              <a:rPr lang="en-US" dirty="0" smtClean="0"/>
            </a:br>
            <a:r>
              <a:rPr lang="en-US" dirty="0" smtClean="0"/>
              <a:t> </a:t>
            </a:r>
            <a:r>
              <a:rPr lang="en-US" sz="4000" dirty="0" smtClean="0"/>
              <a:t>. Very common</a:t>
            </a:r>
            <a:br>
              <a:rPr lang="en-US" sz="4000" dirty="0" smtClean="0"/>
            </a:br>
            <a:r>
              <a:rPr lang="en-US" sz="4000" dirty="0" smtClean="0"/>
              <a:t> . Single or multiple</a:t>
            </a:r>
            <a:br>
              <a:rPr lang="en-US" sz="4000" dirty="0" smtClean="0"/>
            </a:br>
            <a:r>
              <a:rPr lang="en-US" sz="4000" dirty="0"/>
              <a:t> </a:t>
            </a:r>
            <a:r>
              <a:rPr lang="en-US" sz="4000" dirty="0" smtClean="0"/>
              <a:t>. 1-5 cm in size </a:t>
            </a:r>
            <a:br>
              <a:rPr lang="en-US" sz="4000" dirty="0" smtClean="0"/>
            </a:br>
            <a:r>
              <a:rPr lang="en-US" sz="4000" dirty="0"/>
              <a:t> </a:t>
            </a:r>
            <a:r>
              <a:rPr lang="en-US" sz="4000" dirty="0" smtClean="0"/>
              <a:t>. Translucent membrane and filled with          clear fluid</a:t>
            </a:r>
            <a:br>
              <a:rPr lang="en-US" sz="4000" dirty="0" smtClean="0"/>
            </a:br>
            <a:r>
              <a:rPr lang="en-US" sz="4000" dirty="0" smtClean="0"/>
              <a:t> . Lined by cuboidal or flattened epithelium</a:t>
            </a:r>
            <a:br>
              <a:rPr lang="en-US" sz="4000" dirty="0" smtClean="0"/>
            </a:br>
            <a:r>
              <a:rPr lang="en-US" sz="4000" dirty="0"/>
              <a:t> </a:t>
            </a:r>
            <a:r>
              <a:rPr lang="en-US" sz="4000" dirty="0" smtClean="0"/>
              <a:t>. Asymptomatic and discovered accidently</a:t>
            </a:r>
            <a:endParaRPr lang="ar-IQ" sz="4000" dirty="0"/>
          </a:p>
        </p:txBody>
      </p:sp>
    </p:spTree>
    <p:extLst>
      <p:ext uri="{BB962C8B-B14F-4D97-AF65-F5344CB8AC3E}">
        <p14:creationId xmlns:p14="http://schemas.microsoft.com/office/powerpoint/2010/main" val="1895382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08920"/>
            <a:ext cx="8229600" cy="1143000"/>
          </a:xfrm>
        </p:spPr>
        <p:txBody>
          <a:bodyPr>
            <a:normAutofit fontScale="90000"/>
          </a:bodyPr>
          <a:lstStyle/>
          <a:p>
            <a:pPr algn="l"/>
            <a:r>
              <a:rPr lang="en-US" b="1" dirty="0" smtClean="0">
                <a:solidFill>
                  <a:srgbClr val="00B050"/>
                </a:solidFill>
              </a:rPr>
              <a:t>Acquired (dialysis – associated) cystic disease</a:t>
            </a:r>
            <a:br>
              <a:rPr lang="en-US" b="1" dirty="0" smtClean="0">
                <a:solidFill>
                  <a:srgbClr val="00B050"/>
                </a:solidFill>
              </a:rPr>
            </a:br>
            <a:r>
              <a:rPr lang="en-US" sz="3600" b="1" dirty="0"/>
              <a:t> </a:t>
            </a:r>
            <a:r>
              <a:rPr lang="en-US" sz="3600" b="1" dirty="0" smtClean="0"/>
              <a:t/>
            </a:r>
            <a:br>
              <a:rPr lang="en-US" sz="3600" b="1" dirty="0" smtClean="0"/>
            </a:br>
            <a:r>
              <a:rPr lang="en-US" sz="3600" b="1" dirty="0" smtClean="0"/>
              <a:t> </a:t>
            </a:r>
            <a:r>
              <a:rPr lang="en-US" sz="3600" dirty="0" smtClean="0"/>
              <a:t>. End stage renal disease with prolonged dialysis</a:t>
            </a:r>
            <a:br>
              <a:rPr lang="en-US" sz="3600" dirty="0" smtClean="0"/>
            </a:br>
            <a:r>
              <a:rPr lang="en-US" sz="3600" dirty="0" smtClean="0"/>
              <a:t> . Numerous cortical and medullary cysts   </a:t>
            </a:r>
            <a:br>
              <a:rPr lang="en-US" sz="3600" dirty="0" smtClean="0"/>
            </a:br>
            <a:r>
              <a:rPr lang="en-US" sz="3600" dirty="0" smtClean="0"/>
              <a:t> . 1-4 cm in size with clear fluid</a:t>
            </a:r>
            <a:br>
              <a:rPr lang="en-US" sz="3600" dirty="0" smtClean="0"/>
            </a:br>
            <a:r>
              <a:rPr lang="en-US" sz="3600" dirty="0" smtClean="0"/>
              <a:t> . Lined by hyperplastic or flattened tubular              epithelium</a:t>
            </a:r>
            <a:br>
              <a:rPr lang="en-US" sz="3600" dirty="0" smtClean="0"/>
            </a:br>
            <a:r>
              <a:rPr lang="en-US" sz="3600" dirty="0" smtClean="0"/>
              <a:t>. Mostly asymptomatic</a:t>
            </a:r>
            <a:br>
              <a:rPr lang="en-US" sz="3600" dirty="0" smtClean="0"/>
            </a:br>
            <a:r>
              <a:rPr lang="en-US" sz="3600" dirty="0"/>
              <a:t> </a:t>
            </a:r>
            <a:r>
              <a:rPr lang="en-US" sz="3600" dirty="0" smtClean="0"/>
              <a:t>. 12-18 folds increased risk of RCC</a:t>
            </a:r>
            <a:endParaRPr lang="ar-IQ" sz="3600" b="1" dirty="0">
              <a:solidFill>
                <a:srgbClr val="00B050"/>
              </a:solidFill>
            </a:endParaRPr>
          </a:p>
        </p:txBody>
      </p:sp>
    </p:spTree>
    <p:extLst>
      <p:ext uri="{BB962C8B-B14F-4D97-AF65-F5344CB8AC3E}">
        <p14:creationId xmlns:p14="http://schemas.microsoft.com/office/powerpoint/2010/main" val="1456254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2936"/>
            <a:ext cx="8229600" cy="1143000"/>
          </a:xfrm>
        </p:spPr>
        <p:txBody>
          <a:bodyPr>
            <a:normAutofit fontScale="90000"/>
          </a:bodyPr>
          <a:lstStyle/>
          <a:p>
            <a:pPr algn="l"/>
            <a:r>
              <a:rPr lang="en-US" b="1" dirty="0" smtClean="0">
                <a:solidFill>
                  <a:srgbClr val="FF0000"/>
                </a:solidFill>
              </a:rPr>
              <a:t>Urinary Tract Obstruction (Obstructive </a:t>
            </a:r>
            <a:r>
              <a:rPr lang="en-US" b="1" dirty="0" err="1" smtClean="0">
                <a:solidFill>
                  <a:srgbClr val="FF0000"/>
                </a:solidFill>
              </a:rPr>
              <a:t>Uropathy</a:t>
            </a:r>
            <a:r>
              <a:rPr lang="en-US" b="1" dirty="0" smtClean="0">
                <a:solidFill>
                  <a:srgbClr val="FF0000"/>
                </a:solidFill>
              </a:rPr>
              <a:t>)</a:t>
            </a:r>
            <a:br>
              <a:rPr lang="en-US" b="1" dirty="0" smtClean="0">
                <a:solidFill>
                  <a:srgbClr val="FF0000"/>
                </a:solidFill>
              </a:rPr>
            </a:br>
            <a:r>
              <a:rPr lang="en-US" dirty="0" smtClean="0"/>
              <a:t> . </a:t>
            </a:r>
            <a:r>
              <a:rPr lang="en-US" sz="3600" dirty="0" smtClean="0"/>
              <a:t>Sudden or insidious</a:t>
            </a:r>
            <a:br>
              <a:rPr lang="en-US" sz="3600" dirty="0" smtClean="0"/>
            </a:br>
            <a:r>
              <a:rPr lang="en-US" sz="3600" dirty="0" smtClean="0"/>
              <a:t> . Partial or complete</a:t>
            </a:r>
            <a:br>
              <a:rPr lang="en-US" sz="3600" dirty="0" smtClean="0"/>
            </a:br>
            <a:r>
              <a:rPr lang="en-US" sz="3600" dirty="0" smtClean="0"/>
              <a:t> . unilateral or bilateral</a:t>
            </a:r>
            <a:br>
              <a:rPr lang="en-US" sz="3600" dirty="0" smtClean="0"/>
            </a:br>
            <a:r>
              <a:rPr lang="en-US" sz="3600" dirty="0"/>
              <a:t> </a:t>
            </a:r>
            <a:r>
              <a:rPr lang="en-US" sz="3600" dirty="0" smtClean="0"/>
              <a:t>. </a:t>
            </a:r>
            <a:r>
              <a:rPr lang="en-US" sz="3600" dirty="0"/>
              <a:t>O</a:t>
            </a:r>
            <a:r>
              <a:rPr lang="en-US" sz="3600" dirty="0" smtClean="0"/>
              <a:t>ccur at any level of the urinary tract from the       urethra to the renal pelvis</a:t>
            </a:r>
            <a:br>
              <a:rPr lang="en-US" sz="3600" dirty="0" smtClean="0"/>
            </a:br>
            <a:r>
              <a:rPr lang="en-US" sz="3600" dirty="0" smtClean="0"/>
              <a:t>. Increase susceptibility to infection,  stone                  formation and </a:t>
            </a:r>
            <a:r>
              <a:rPr lang="en-US" sz="3600" dirty="0" err="1" smtClean="0"/>
              <a:t>hydronephrosis</a:t>
            </a:r>
            <a:r>
              <a:rPr lang="en-US" sz="3600" dirty="0" smtClean="0"/>
              <a:t/>
            </a:r>
            <a:br>
              <a:rPr lang="en-US" sz="3600" dirty="0" smtClean="0"/>
            </a:br>
            <a:r>
              <a:rPr lang="en-US" sz="3600" dirty="0" smtClean="0"/>
              <a:t> . Unrelieved obstruction almost always leads to      permanent renal atrophy</a:t>
            </a:r>
            <a:endParaRPr lang="ar-IQ" dirty="0"/>
          </a:p>
        </p:txBody>
      </p:sp>
    </p:spTree>
    <p:extLst>
      <p:ext uri="{BB962C8B-B14F-4D97-AF65-F5344CB8AC3E}">
        <p14:creationId xmlns:p14="http://schemas.microsoft.com/office/powerpoint/2010/main" val="857498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56992"/>
            <a:ext cx="8229600" cy="1143000"/>
          </a:xfrm>
        </p:spPr>
        <p:txBody>
          <a:bodyPr>
            <a:normAutofit fontScale="90000"/>
          </a:bodyPr>
          <a:lstStyle/>
          <a:p>
            <a:pPr algn="l"/>
            <a:r>
              <a:rPr lang="en-US" sz="3100" b="1" dirty="0">
                <a:solidFill>
                  <a:srgbClr val="0070C0"/>
                </a:solidFill>
              </a:rPr>
              <a:t>C</a:t>
            </a:r>
            <a:r>
              <a:rPr lang="en-US" sz="3100" b="1" dirty="0" smtClean="0">
                <a:solidFill>
                  <a:srgbClr val="0070C0"/>
                </a:solidFill>
              </a:rPr>
              <a:t>ommon causes of urinary tract obstruction:</a:t>
            </a:r>
            <a:br>
              <a:rPr lang="en-US" sz="3100" b="1" dirty="0" smtClean="0">
                <a:solidFill>
                  <a:srgbClr val="0070C0"/>
                </a:solidFill>
              </a:rPr>
            </a:br>
            <a:r>
              <a:rPr lang="en-US" sz="3100" b="1" dirty="0" smtClean="0">
                <a:solidFill>
                  <a:srgbClr val="00B050"/>
                </a:solidFill>
              </a:rPr>
              <a:t>1. congenital anomalies</a:t>
            </a:r>
            <a:r>
              <a:rPr lang="en-US" sz="3100" dirty="0" smtClean="0"/>
              <a:t/>
            </a:r>
            <a:br>
              <a:rPr lang="en-US" sz="3100" dirty="0" smtClean="0"/>
            </a:br>
            <a:r>
              <a:rPr lang="en-US" sz="3100" dirty="0" smtClean="0"/>
              <a:t>     - </a:t>
            </a:r>
            <a:r>
              <a:rPr lang="en-US" sz="2800" dirty="0" smtClean="0"/>
              <a:t>posterior urethral valves and urethral strictures</a:t>
            </a:r>
            <a:br>
              <a:rPr lang="en-US" sz="2800" dirty="0" smtClean="0"/>
            </a:br>
            <a:r>
              <a:rPr lang="en-US" sz="2800" dirty="0"/>
              <a:t> </a:t>
            </a:r>
            <a:r>
              <a:rPr lang="en-US" sz="2800" dirty="0" smtClean="0"/>
              <a:t>     - </a:t>
            </a:r>
            <a:r>
              <a:rPr lang="en-US" sz="2800" dirty="0" err="1" smtClean="0"/>
              <a:t>meatal</a:t>
            </a:r>
            <a:r>
              <a:rPr lang="en-US" sz="2800" dirty="0" smtClean="0"/>
              <a:t> stenosis</a:t>
            </a:r>
            <a:br>
              <a:rPr lang="en-US" sz="2800" dirty="0" smtClean="0"/>
            </a:br>
            <a:r>
              <a:rPr lang="en-US" sz="2800" dirty="0"/>
              <a:t> </a:t>
            </a:r>
            <a:r>
              <a:rPr lang="en-US" sz="2800" dirty="0" smtClean="0"/>
              <a:t>     - bladder neck obstruction</a:t>
            </a:r>
            <a:br>
              <a:rPr lang="en-US" sz="2800" dirty="0" smtClean="0"/>
            </a:br>
            <a:r>
              <a:rPr lang="en-US" sz="2800" dirty="0"/>
              <a:t> </a:t>
            </a:r>
            <a:r>
              <a:rPr lang="en-US" sz="2800" dirty="0" smtClean="0"/>
              <a:t>     - </a:t>
            </a:r>
            <a:r>
              <a:rPr lang="en-US" sz="2800" dirty="0" err="1" smtClean="0"/>
              <a:t>ureteropelvic</a:t>
            </a:r>
            <a:r>
              <a:rPr lang="en-US" sz="2800" dirty="0" smtClean="0"/>
              <a:t> junction narrowing or obstruction</a:t>
            </a:r>
            <a:br>
              <a:rPr lang="en-US" sz="2800" dirty="0" smtClean="0"/>
            </a:br>
            <a:r>
              <a:rPr lang="en-US" sz="2800" dirty="0"/>
              <a:t> </a:t>
            </a:r>
            <a:r>
              <a:rPr lang="en-US" sz="2800" dirty="0" smtClean="0"/>
              <a:t>      - severe </a:t>
            </a:r>
            <a:r>
              <a:rPr lang="en-US" sz="2800" dirty="0" err="1" smtClean="0"/>
              <a:t>vesicoureteral</a:t>
            </a:r>
            <a:r>
              <a:rPr lang="en-US" sz="2800" dirty="0" smtClean="0"/>
              <a:t> reflux</a:t>
            </a:r>
            <a:br>
              <a:rPr lang="en-US" sz="2800" dirty="0" smtClean="0"/>
            </a:br>
            <a:r>
              <a:rPr lang="en-US" sz="2800" dirty="0" smtClean="0"/>
              <a:t/>
            </a:r>
            <a:br>
              <a:rPr lang="en-US" sz="2800" dirty="0" smtClean="0"/>
            </a:br>
            <a:r>
              <a:rPr lang="en-US" sz="3100" b="1" dirty="0" smtClean="0">
                <a:solidFill>
                  <a:srgbClr val="00B050"/>
                </a:solidFill>
              </a:rPr>
              <a:t>2 .Urinary calculi</a:t>
            </a:r>
            <a:br>
              <a:rPr lang="en-US" sz="3100" b="1" dirty="0" smtClean="0">
                <a:solidFill>
                  <a:srgbClr val="00B050"/>
                </a:solidFill>
              </a:rPr>
            </a:br>
            <a:r>
              <a:rPr lang="en-US" sz="3100" b="1" dirty="0" smtClean="0">
                <a:solidFill>
                  <a:srgbClr val="00B050"/>
                </a:solidFill>
              </a:rPr>
              <a:t>3.  Benign prostatic hypertrophy </a:t>
            </a:r>
            <a:br>
              <a:rPr lang="en-US" sz="3100" b="1" dirty="0" smtClean="0">
                <a:solidFill>
                  <a:srgbClr val="00B050"/>
                </a:solidFill>
              </a:rPr>
            </a:br>
            <a:r>
              <a:rPr lang="en-US" sz="3100" b="1" dirty="0" smtClean="0">
                <a:solidFill>
                  <a:srgbClr val="00B050"/>
                </a:solidFill>
              </a:rPr>
              <a:t>4. Tumors</a:t>
            </a:r>
            <a:r>
              <a:rPr lang="en-US" sz="3100" dirty="0" smtClean="0"/>
              <a:t>: carcinoma of the prostate, bladder tumors, carcinoma of the cervix or uterus </a:t>
            </a:r>
            <a:br>
              <a:rPr lang="en-US" sz="3100" dirty="0" smtClean="0"/>
            </a:br>
            <a:endParaRPr lang="ar-IQ" dirty="0"/>
          </a:p>
        </p:txBody>
      </p:sp>
    </p:spTree>
    <p:extLst>
      <p:ext uri="{BB962C8B-B14F-4D97-AF65-F5344CB8AC3E}">
        <p14:creationId xmlns:p14="http://schemas.microsoft.com/office/powerpoint/2010/main" val="3459314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8229600" cy="1143000"/>
          </a:xfrm>
        </p:spPr>
        <p:txBody>
          <a:bodyPr>
            <a:normAutofit fontScale="90000"/>
          </a:bodyPr>
          <a:lstStyle/>
          <a:p>
            <a:pPr algn="l"/>
            <a:r>
              <a:rPr lang="en-US" b="1" dirty="0" smtClean="0">
                <a:solidFill>
                  <a:srgbClr val="00B050"/>
                </a:solidFill>
              </a:rPr>
              <a:t>5. Inflammation</a:t>
            </a:r>
            <a:r>
              <a:rPr lang="en-US" dirty="0" smtClean="0"/>
              <a:t>: prostatitis, </a:t>
            </a:r>
            <a:r>
              <a:rPr lang="en-US" dirty="0" err="1" smtClean="0"/>
              <a:t>ureteritis</a:t>
            </a:r>
            <a:r>
              <a:rPr lang="en-US" dirty="0" smtClean="0"/>
              <a:t>, urethritis, retroperitoneal fibrosis </a:t>
            </a:r>
            <a:br>
              <a:rPr lang="en-US" dirty="0" smtClean="0"/>
            </a:br>
            <a:r>
              <a:rPr lang="en-US" b="1" dirty="0" smtClean="0">
                <a:solidFill>
                  <a:srgbClr val="00B050"/>
                </a:solidFill>
              </a:rPr>
              <a:t>6. Sloughed papillae or blood clots </a:t>
            </a:r>
            <a:br>
              <a:rPr lang="en-US" b="1" dirty="0" smtClean="0">
                <a:solidFill>
                  <a:srgbClr val="00B050"/>
                </a:solidFill>
              </a:rPr>
            </a:br>
            <a:r>
              <a:rPr lang="en-US" b="1" dirty="0" smtClean="0">
                <a:solidFill>
                  <a:srgbClr val="00B050"/>
                </a:solidFill>
              </a:rPr>
              <a:t>7. Pregnancy </a:t>
            </a:r>
            <a:br>
              <a:rPr lang="en-US" b="1" dirty="0" smtClean="0">
                <a:solidFill>
                  <a:srgbClr val="00B050"/>
                </a:solidFill>
              </a:rPr>
            </a:br>
            <a:r>
              <a:rPr lang="en-US" b="1" dirty="0" smtClean="0">
                <a:solidFill>
                  <a:srgbClr val="00B050"/>
                </a:solidFill>
              </a:rPr>
              <a:t>8. Uterine prolapse</a:t>
            </a:r>
            <a:br>
              <a:rPr lang="en-US" b="1" dirty="0" smtClean="0">
                <a:solidFill>
                  <a:srgbClr val="00B050"/>
                </a:solidFill>
              </a:rPr>
            </a:br>
            <a:r>
              <a:rPr lang="en-US" b="1" dirty="0" smtClean="0">
                <a:solidFill>
                  <a:srgbClr val="00B050"/>
                </a:solidFill>
              </a:rPr>
              <a:t>9. Functional disorders</a:t>
            </a:r>
            <a:r>
              <a:rPr lang="en-US" dirty="0" smtClean="0"/>
              <a:t/>
            </a:r>
            <a:br>
              <a:rPr lang="en-US" dirty="0" smtClean="0"/>
            </a:br>
            <a:endParaRPr lang="ar-IQ" dirty="0"/>
          </a:p>
        </p:txBody>
      </p:sp>
    </p:spTree>
    <p:extLst>
      <p:ext uri="{BB962C8B-B14F-4D97-AF65-F5344CB8AC3E}">
        <p14:creationId xmlns:p14="http://schemas.microsoft.com/office/powerpoint/2010/main" val="1724596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80928"/>
            <a:ext cx="8229600" cy="1143000"/>
          </a:xfrm>
        </p:spPr>
        <p:txBody>
          <a:bodyPr>
            <a:normAutofit fontScale="90000"/>
          </a:bodyPr>
          <a:lstStyle/>
          <a:p>
            <a:pPr algn="l"/>
            <a:r>
              <a:rPr lang="en-US" b="1" dirty="0" err="1" smtClean="0">
                <a:solidFill>
                  <a:srgbClr val="0070C0"/>
                </a:solidFill>
              </a:rPr>
              <a:t>Hydronephrosis</a:t>
            </a:r>
            <a:r>
              <a:rPr lang="en-US" b="1" dirty="0" smtClean="0">
                <a:solidFill>
                  <a:srgbClr val="0070C0"/>
                </a:solidFill>
              </a:rPr>
              <a:t> </a:t>
            </a:r>
            <a:r>
              <a:rPr lang="en-US" dirty="0" smtClean="0"/>
              <a:t/>
            </a:r>
            <a:br>
              <a:rPr lang="en-US" dirty="0" smtClean="0"/>
            </a:br>
            <a:r>
              <a:rPr lang="en-US" dirty="0"/>
              <a:t/>
            </a:r>
            <a:br>
              <a:rPr lang="en-US" dirty="0"/>
            </a:br>
            <a:r>
              <a:rPr lang="en-US" sz="3600" dirty="0" smtClean="0"/>
              <a:t>. Dilation of the renal pelvis and calyces                    associated with progressive atrophy of the           kidney due to obstruction to the outflow of         urine</a:t>
            </a:r>
            <a:br>
              <a:rPr lang="en-US" sz="3600" dirty="0" smtClean="0"/>
            </a:br>
            <a:r>
              <a:rPr lang="en-US" sz="3600" dirty="0" smtClean="0"/>
              <a:t>. Bilateral HN occurs only when the obstruction        is below the level of the ureters</a:t>
            </a:r>
            <a:br>
              <a:rPr lang="en-US" sz="3600" dirty="0" smtClean="0"/>
            </a:br>
            <a:r>
              <a:rPr lang="en-US" sz="3600" dirty="0" smtClean="0"/>
              <a:t>. Mostly partial </a:t>
            </a:r>
            <a:br>
              <a:rPr lang="en-US" sz="3600" dirty="0" smtClean="0"/>
            </a:br>
            <a:endParaRPr lang="ar-IQ" dirty="0"/>
          </a:p>
        </p:txBody>
      </p:sp>
    </p:spTree>
    <p:extLst>
      <p:ext uri="{BB962C8B-B14F-4D97-AF65-F5344CB8AC3E}">
        <p14:creationId xmlns:p14="http://schemas.microsoft.com/office/powerpoint/2010/main" val="847065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noAutofit/>
          </a:bodyPr>
          <a:lstStyle/>
          <a:p>
            <a:pPr algn="l"/>
            <a:r>
              <a:rPr lang="en-US" sz="3200" dirty="0" smtClean="0"/>
              <a:t> </a:t>
            </a:r>
            <a:r>
              <a:rPr lang="en-US" sz="3200" b="1" dirty="0" smtClean="0">
                <a:solidFill>
                  <a:srgbClr val="FF0000"/>
                </a:solidFill>
              </a:rPr>
              <a:t>Clinical features</a:t>
            </a:r>
            <a:br>
              <a:rPr lang="en-US" sz="3200" b="1" dirty="0" smtClean="0">
                <a:solidFill>
                  <a:srgbClr val="FF0000"/>
                </a:solidFill>
              </a:rPr>
            </a:br>
            <a:r>
              <a:rPr lang="en-US" sz="3200" dirty="0" smtClean="0"/>
              <a:t>- Acute obstruction may provoke pain</a:t>
            </a:r>
            <a:r>
              <a:rPr lang="en-US" sz="3200" dirty="0" smtClean="0"/>
              <a:t/>
            </a:r>
            <a:br>
              <a:rPr lang="en-US" sz="3200" dirty="0" smtClean="0"/>
            </a:br>
            <a:r>
              <a:rPr lang="en-US" sz="3200" dirty="0" smtClean="0"/>
              <a:t/>
            </a:r>
            <a:br>
              <a:rPr lang="en-US" sz="3200" dirty="0" smtClean="0"/>
            </a:br>
            <a:r>
              <a:rPr lang="en-US" sz="3200" dirty="0" smtClean="0"/>
              <a:t>- Unilateral complete or partial </a:t>
            </a:r>
            <a:r>
              <a:rPr lang="en-US" sz="3200" dirty="0" err="1" smtClean="0"/>
              <a:t>hydronephrosis</a:t>
            </a:r>
            <a:r>
              <a:rPr lang="en-US" sz="3200" dirty="0" smtClean="0"/>
              <a:t>      may remain silent for long periods</a:t>
            </a:r>
            <a:r>
              <a:rPr lang="ar-IQ" sz="3200" dirty="0" smtClean="0"/>
              <a:t/>
            </a:r>
            <a:br>
              <a:rPr lang="ar-IQ" sz="3200" dirty="0" smtClean="0"/>
            </a:br>
            <a:r>
              <a:rPr lang="en-US" sz="3200" dirty="0" smtClean="0"/>
              <a:t/>
            </a:r>
            <a:br>
              <a:rPr lang="en-US" sz="3200" dirty="0" smtClean="0"/>
            </a:br>
            <a:r>
              <a:rPr lang="en-US" sz="3200" dirty="0" smtClean="0"/>
              <a:t>- Complete bilateral obstruction of rapid onset results in oliguria or anuria and is incompatible with survival unless the obstruction is relieved</a:t>
            </a:r>
            <a:endParaRPr lang="ar-IQ" sz="3200" dirty="0"/>
          </a:p>
        </p:txBody>
      </p:sp>
    </p:spTree>
    <p:extLst>
      <p:ext uri="{BB962C8B-B14F-4D97-AF65-F5344CB8AC3E}">
        <p14:creationId xmlns:p14="http://schemas.microsoft.com/office/powerpoint/2010/main" val="1101028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80928"/>
            <a:ext cx="8229600" cy="1143000"/>
          </a:xfrm>
        </p:spPr>
        <p:txBody>
          <a:bodyPr>
            <a:normAutofit fontScale="90000"/>
          </a:bodyPr>
          <a:lstStyle/>
          <a:p>
            <a:pPr algn="l"/>
            <a:r>
              <a:rPr lang="en-US" b="1" dirty="0" smtClean="0">
                <a:solidFill>
                  <a:srgbClr val="00B050"/>
                </a:solidFill>
              </a:rPr>
              <a:t>Morphology</a:t>
            </a:r>
            <a:r>
              <a:rPr lang="en-US" dirty="0" smtClean="0"/>
              <a:t/>
            </a:r>
            <a:br>
              <a:rPr lang="en-US" dirty="0" smtClean="0"/>
            </a:br>
            <a:r>
              <a:rPr lang="en-US" sz="3100" dirty="0" smtClean="0">
                <a:solidFill>
                  <a:srgbClr val="0070C0"/>
                </a:solidFill>
              </a:rPr>
              <a:t>Grossly</a:t>
            </a:r>
            <a:r>
              <a:rPr lang="en-US" sz="3100" dirty="0" smtClean="0"/>
              <a:t> </a:t>
            </a:r>
            <a:r>
              <a:rPr lang="en-US" sz="3100" dirty="0"/>
              <a:t/>
            </a:r>
            <a:br>
              <a:rPr lang="en-US" sz="3100" dirty="0"/>
            </a:br>
            <a:r>
              <a:rPr lang="en-US" sz="3100" dirty="0" smtClean="0"/>
              <a:t>the kidney is massively enlarged(up to 20 cm),renal </a:t>
            </a:r>
            <a:r>
              <a:rPr lang="en-US" sz="3100" dirty="0" err="1" smtClean="0"/>
              <a:t>paranchyma</a:t>
            </a:r>
            <a:r>
              <a:rPr lang="en-US" sz="3100" dirty="0" smtClean="0"/>
              <a:t> is compressed and atrophied</a:t>
            </a:r>
            <a:br>
              <a:rPr lang="en-US" sz="3100" dirty="0" smtClean="0"/>
            </a:br>
            <a:r>
              <a:rPr lang="en-US" sz="3100" dirty="0" smtClean="0"/>
              <a:t/>
            </a:r>
            <a:br>
              <a:rPr lang="en-US" sz="3100" dirty="0" smtClean="0"/>
            </a:br>
            <a:r>
              <a:rPr lang="en-US" sz="3100" dirty="0" smtClean="0">
                <a:solidFill>
                  <a:srgbClr val="0070C0"/>
                </a:solidFill>
              </a:rPr>
              <a:t>Microscopy</a:t>
            </a:r>
            <a:r>
              <a:rPr lang="en-US" sz="3100" dirty="0" smtClean="0"/>
              <a:t/>
            </a:r>
            <a:br>
              <a:rPr lang="en-US" sz="3100" dirty="0" smtClean="0"/>
            </a:br>
            <a:r>
              <a:rPr lang="en-US" sz="3100" dirty="0" smtClean="0"/>
              <a:t>- Early lesions : tubular dilation, followed by                         atrophy and fibrous replacement of the tubular               epithelium with sparing of the glomeruli</a:t>
            </a:r>
            <a:br>
              <a:rPr lang="en-US" sz="3100" dirty="0" smtClean="0"/>
            </a:br>
            <a:r>
              <a:rPr lang="en-US" sz="3100" dirty="0" smtClean="0"/>
              <a:t>- sever cases: the glomeruli become atrophic and               disappear converting the entire kidney into thin              fibrous shell</a:t>
            </a:r>
            <a:endParaRPr lang="ar-IQ" sz="3100" dirty="0"/>
          </a:p>
        </p:txBody>
      </p:sp>
    </p:spTree>
    <p:extLst>
      <p:ext uri="{BB962C8B-B14F-4D97-AF65-F5344CB8AC3E}">
        <p14:creationId xmlns:p14="http://schemas.microsoft.com/office/powerpoint/2010/main" val="1499076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924944"/>
            <a:ext cx="8229600" cy="1143000"/>
          </a:xfrm>
        </p:spPr>
        <p:txBody>
          <a:bodyPr>
            <a:noAutofit/>
          </a:bodyPr>
          <a:lstStyle/>
          <a:p>
            <a:pPr algn="l"/>
            <a:r>
              <a:rPr lang="en-US" sz="2800" b="1" dirty="0" smtClean="0">
                <a:solidFill>
                  <a:srgbClr val="00B050"/>
                </a:solidFill>
              </a:rPr>
              <a:t>Histology</a:t>
            </a:r>
            <a:r>
              <a:rPr lang="en-US" sz="2800" dirty="0" smtClean="0"/>
              <a:t> : the </a:t>
            </a:r>
            <a:r>
              <a:rPr lang="en-US" sz="2800" dirty="0" err="1" smtClean="0"/>
              <a:t>interstitium</a:t>
            </a:r>
            <a:r>
              <a:rPr lang="en-US" sz="2800" dirty="0" smtClean="0"/>
              <a:t> shows  frequently pronounced edema and infiltration by mononuclear cells( lymphocytes and macrophages ), </a:t>
            </a:r>
            <a:r>
              <a:rPr lang="en-US" sz="2800" dirty="0" err="1" smtClean="0"/>
              <a:t>eosinophils</a:t>
            </a:r>
            <a:r>
              <a:rPr lang="en-US" sz="2800" dirty="0" smtClean="0"/>
              <a:t>  may be present), with an  associated </a:t>
            </a:r>
            <a:r>
              <a:rPr lang="en-US" sz="2800" dirty="0"/>
              <a:t> </a:t>
            </a:r>
            <a:r>
              <a:rPr lang="en-US" sz="2800" dirty="0" smtClean="0"/>
              <a:t>tubular injury</a:t>
            </a:r>
            <a:br>
              <a:rPr lang="en-US" sz="2800" dirty="0" smtClean="0"/>
            </a:br>
            <a:r>
              <a:rPr lang="en-US" sz="2800" dirty="0"/>
              <a:t/>
            </a:r>
            <a:br>
              <a:rPr lang="en-US" sz="2800" dirty="0"/>
            </a:br>
            <a:r>
              <a:rPr lang="en-US" sz="2800" b="1" dirty="0" smtClean="0">
                <a:solidFill>
                  <a:srgbClr val="FF0000"/>
                </a:solidFill>
              </a:rPr>
              <a:t>Nephropathy Associated with NSAIDs</a:t>
            </a:r>
            <a:r>
              <a:rPr lang="ar-IQ" sz="2800" dirty="0" smtClean="0"/>
              <a:t/>
            </a:r>
            <a:br>
              <a:rPr lang="ar-IQ" sz="2800" dirty="0" smtClean="0"/>
            </a:br>
            <a:r>
              <a:rPr lang="ar-IQ" sz="2800" dirty="0" smtClean="0"/>
              <a:t>:</a:t>
            </a:r>
            <a:r>
              <a:rPr lang="en-US" sz="2800" dirty="0" smtClean="0"/>
              <a:t>several forms of renal injury</a:t>
            </a:r>
            <a:r>
              <a:rPr lang="ar-IQ" sz="2800" dirty="0" smtClean="0"/>
              <a:t/>
            </a:r>
            <a:br>
              <a:rPr lang="ar-IQ" sz="2800" dirty="0" smtClean="0"/>
            </a:br>
            <a:r>
              <a:rPr lang="en-US" sz="2800" b="1" dirty="0" smtClean="0">
                <a:solidFill>
                  <a:srgbClr val="00B050"/>
                </a:solidFill>
              </a:rPr>
              <a:t>• Acute kidney injury</a:t>
            </a:r>
            <a:br>
              <a:rPr lang="en-US" sz="2800" b="1" dirty="0" smtClean="0">
                <a:solidFill>
                  <a:srgbClr val="00B050"/>
                </a:solidFill>
              </a:rPr>
            </a:br>
            <a:r>
              <a:rPr lang="en-US" sz="2800" b="1" dirty="0" smtClean="0">
                <a:solidFill>
                  <a:srgbClr val="00B050"/>
                </a:solidFill>
              </a:rPr>
              <a:t>• Acute hypersensitivity interstitial nephritis</a:t>
            </a:r>
            <a:br>
              <a:rPr lang="en-US" sz="2800" b="1" dirty="0" smtClean="0">
                <a:solidFill>
                  <a:srgbClr val="00B050"/>
                </a:solidFill>
              </a:rPr>
            </a:br>
            <a:r>
              <a:rPr lang="en-US" sz="2800" b="1" dirty="0" smtClean="0">
                <a:solidFill>
                  <a:srgbClr val="00B050"/>
                </a:solidFill>
              </a:rPr>
              <a:t> • Acute interstitial nephritis and minimal-change disease. </a:t>
            </a:r>
            <a:br>
              <a:rPr lang="en-US" sz="2800" b="1" dirty="0" smtClean="0">
                <a:solidFill>
                  <a:srgbClr val="00B050"/>
                </a:solidFill>
              </a:rPr>
            </a:br>
            <a:r>
              <a:rPr lang="en-US" sz="2800" b="1" dirty="0" smtClean="0">
                <a:solidFill>
                  <a:srgbClr val="00B050"/>
                </a:solidFill>
              </a:rPr>
              <a:t>• Membranous nephropathy</a:t>
            </a:r>
            <a:endParaRPr lang="ar-IQ" sz="2800" b="1" dirty="0">
              <a:solidFill>
                <a:srgbClr val="00B050"/>
              </a:solidFill>
            </a:endParaRPr>
          </a:p>
        </p:txBody>
      </p:sp>
    </p:spTree>
    <p:extLst>
      <p:ext uri="{BB962C8B-B14F-4D97-AF65-F5344CB8AC3E}">
        <p14:creationId xmlns:p14="http://schemas.microsoft.com/office/powerpoint/2010/main" val="4234939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99"/>
            <a:ext cx="8229600" cy="1417638"/>
          </a:xfrm>
        </p:spPr>
        <p:txBody>
          <a:bodyPr>
            <a:normAutofit/>
          </a:bodyPr>
          <a:lstStyle/>
          <a:p>
            <a:r>
              <a:rPr lang="en-US" sz="3600" b="1" dirty="0" err="1" smtClean="0">
                <a:solidFill>
                  <a:srgbClr val="002060"/>
                </a:solidFill>
              </a:rPr>
              <a:t>Hydronphrosis</a:t>
            </a:r>
            <a:r>
              <a:rPr lang="en-US" dirty="0" smtClean="0"/>
              <a:t/>
            </a:r>
            <a:br>
              <a:rPr lang="en-US" dirty="0" smtClean="0"/>
            </a:br>
            <a:endParaRPr lang="ar-IQ" dirty="0"/>
          </a:p>
        </p:txBody>
      </p:sp>
      <p:pic>
        <p:nvPicPr>
          <p:cNvPr id="10242" name="Picture 2" descr="C:\Users\hp\Downloads\IMG_1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64704"/>
            <a:ext cx="6984776"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7957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8229600" cy="1143000"/>
          </a:xfrm>
        </p:spPr>
        <p:txBody>
          <a:bodyPr>
            <a:normAutofit fontScale="90000"/>
          </a:bodyPr>
          <a:lstStyle/>
          <a:p>
            <a:pPr algn="l"/>
            <a:r>
              <a:rPr lang="en-US" b="1" dirty="0" err="1" smtClean="0">
                <a:solidFill>
                  <a:srgbClr val="FF0000"/>
                </a:solidFill>
              </a:rPr>
              <a:t>Urolithiasis</a:t>
            </a:r>
            <a:r>
              <a:rPr lang="en-US" b="1" dirty="0" smtClean="0">
                <a:solidFill>
                  <a:srgbClr val="FF0000"/>
                </a:solidFill>
              </a:rPr>
              <a:t> (Renal Calculi, Stones)</a:t>
            </a:r>
            <a:r>
              <a:rPr lang="ar-IQ" sz="3200" b="1" dirty="0" smtClean="0">
                <a:solidFill>
                  <a:srgbClr val="FF0000"/>
                </a:solidFill>
              </a:rPr>
              <a:t/>
            </a:r>
            <a:br>
              <a:rPr lang="ar-IQ" sz="3200" b="1" dirty="0" smtClean="0">
                <a:solidFill>
                  <a:srgbClr val="FF0000"/>
                </a:solidFill>
              </a:rPr>
            </a:br>
            <a:r>
              <a:rPr lang="en-US" sz="3200" b="1" dirty="0" smtClean="0">
                <a:solidFill>
                  <a:srgbClr val="FF0000"/>
                </a:solidFill>
              </a:rPr>
              <a:t> </a:t>
            </a:r>
            <a:br>
              <a:rPr lang="en-US" sz="3200" b="1" dirty="0" smtClean="0">
                <a:solidFill>
                  <a:srgbClr val="FF0000"/>
                </a:solidFill>
              </a:rPr>
            </a:br>
            <a:r>
              <a:rPr lang="en-US" sz="3200" dirty="0" smtClean="0"/>
              <a:t>. </a:t>
            </a:r>
            <a:r>
              <a:rPr lang="en-US" sz="3200" dirty="0" err="1" smtClean="0"/>
              <a:t>Uilateral</a:t>
            </a:r>
            <a:r>
              <a:rPr lang="en-US" sz="3200" dirty="0" smtClean="0"/>
              <a:t> in 80%</a:t>
            </a:r>
            <a:br>
              <a:rPr lang="en-US" sz="3200" dirty="0" smtClean="0"/>
            </a:br>
            <a:r>
              <a:rPr lang="en-US" sz="3200" dirty="0" smtClean="0"/>
              <a:t>. They can occur at any level of urinary tract, but mostly occur in the kidney.</a:t>
            </a:r>
            <a:br>
              <a:rPr lang="en-US" sz="3200" dirty="0" smtClean="0"/>
            </a:br>
            <a:r>
              <a:rPr lang="en-US" sz="3200" dirty="0" smtClean="0"/>
              <a:t> . Male &gt;Female.</a:t>
            </a:r>
            <a:br>
              <a:rPr lang="en-US" sz="3200" dirty="0" smtClean="0"/>
            </a:br>
            <a:r>
              <a:rPr lang="en-US" sz="3200" dirty="0" smtClean="0"/>
              <a:t> . Types: According to the constituents of stones, can                 be classified into:    </a:t>
            </a:r>
            <a:br>
              <a:rPr lang="en-US" sz="3200" dirty="0" smtClean="0"/>
            </a:br>
            <a:r>
              <a:rPr lang="en-US" sz="3200" dirty="0" smtClean="0"/>
              <a:t/>
            </a:r>
            <a:br>
              <a:rPr lang="en-US" sz="3200" dirty="0" smtClean="0"/>
            </a:br>
            <a:r>
              <a:rPr lang="en-US" sz="3200" dirty="0" smtClean="0"/>
              <a:t>1. Calcium stone 80%.</a:t>
            </a:r>
            <a:br>
              <a:rPr lang="en-US" sz="3200" dirty="0" smtClean="0"/>
            </a:br>
            <a:r>
              <a:rPr lang="en-US" sz="3200" dirty="0" smtClean="0"/>
              <a:t>2. Triple phosphate ( </a:t>
            </a:r>
            <a:r>
              <a:rPr lang="en-US" sz="3200" dirty="0" err="1" smtClean="0"/>
              <a:t>Struvite</a:t>
            </a:r>
            <a:r>
              <a:rPr lang="en-US" sz="3200" dirty="0" smtClean="0"/>
              <a:t> ) stone 10 %.</a:t>
            </a:r>
            <a:br>
              <a:rPr lang="en-US" sz="3200" dirty="0" smtClean="0"/>
            </a:br>
            <a:r>
              <a:rPr lang="en-US" sz="3200" dirty="0" smtClean="0"/>
              <a:t>3. Uric acid stone 6-7%.</a:t>
            </a:r>
            <a:br>
              <a:rPr lang="en-US" sz="3200" dirty="0" smtClean="0"/>
            </a:br>
            <a:r>
              <a:rPr lang="en-US" sz="3200" dirty="0" smtClean="0"/>
              <a:t>4. </a:t>
            </a:r>
            <a:r>
              <a:rPr lang="en-US" sz="3200" dirty="0" err="1" smtClean="0"/>
              <a:t>Cystine</a:t>
            </a:r>
            <a:r>
              <a:rPr lang="en-US" sz="3200" dirty="0" smtClean="0"/>
              <a:t> stone 1-2%.</a:t>
            </a:r>
            <a:endParaRPr lang="ar-IQ" dirty="0"/>
          </a:p>
        </p:txBody>
      </p:sp>
    </p:spTree>
    <p:extLst>
      <p:ext uri="{BB962C8B-B14F-4D97-AF65-F5344CB8AC3E}">
        <p14:creationId xmlns:p14="http://schemas.microsoft.com/office/powerpoint/2010/main" val="3152154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52936"/>
            <a:ext cx="8229600" cy="1143000"/>
          </a:xfrm>
        </p:spPr>
        <p:txBody>
          <a:bodyPr>
            <a:normAutofit fontScale="90000"/>
          </a:bodyPr>
          <a:lstStyle/>
          <a:p>
            <a:pPr algn="l"/>
            <a:r>
              <a:rPr lang="en-US" b="1" dirty="0" smtClean="0">
                <a:solidFill>
                  <a:srgbClr val="00B050"/>
                </a:solidFill>
              </a:rPr>
              <a:t>1. Calcium oxalate stones</a:t>
            </a:r>
            <a:r>
              <a:rPr lang="en-US" dirty="0" smtClean="0"/>
              <a:t/>
            </a:r>
            <a:br>
              <a:rPr lang="en-US" dirty="0" smtClean="0"/>
            </a:br>
            <a:r>
              <a:rPr lang="en-US" dirty="0" smtClean="0"/>
              <a:t>. </a:t>
            </a:r>
            <a:r>
              <a:rPr lang="en-US" sz="3100" dirty="0" smtClean="0"/>
              <a:t>Calcium oxalate or calcium oxalate mixed with                 calcium phosphate </a:t>
            </a:r>
            <a:r>
              <a:rPr lang="en-US" dirty="0" smtClean="0"/>
              <a:t/>
            </a:r>
            <a:br>
              <a:rPr lang="en-US" dirty="0" smtClean="0"/>
            </a:br>
            <a:r>
              <a:rPr lang="en-US" sz="3100" dirty="0" smtClean="0"/>
              <a:t>.  </a:t>
            </a:r>
            <a:r>
              <a:rPr lang="en-US" sz="3100" dirty="0" err="1" smtClean="0"/>
              <a:t>Hypercalcemia</a:t>
            </a:r>
            <a:r>
              <a:rPr lang="en-US" sz="3100" dirty="0" smtClean="0"/>
              <a:t> and </a:t>
            </a:r>
            <a:r>
              <a:rPr lang="en-US" sz="3100" dirty="0" err="1" smtClean="0"/>
              <a:t>hypercalciuria</a:t>
            </a:r>
            <a:r>
              <a:rPr lang="en-US" sz="3100" dirty="0"/>
              <a:t>:</a:t>
            </a:r>
            <a:r>
              <a:rPr lang="en-US" sz="3100" dirty="0" smtClean="0"/>
              <a:t>                                              - hyperparathyroidism</a:t>
            </a:r>
            <a:br>
              <a:rPr lang="en-US" sz="3100" dirty="0" smtClean="0"/>
            </a:br>
            <a:r>
              <a:rPr lang="en-US" sz="3100" dirty="0" smtClean="0"/>
              <a:t>          - diffuse bone disease</a:t>
            </a:r>
            <a:br>
              <a:rPr lang="en-US" sz="3100" dirty="0" smtClean="0"/>
            </a:br>
            <a:r>
              <a:rPr lang="en-US" sz="3100" dirty="0" smtClean="0"/>
              <a:t>          - </a:t>
            </a:r>
            <a:r>
              <a:rPr lang="en-US" sz="3100" dirty="0" err="1" smtClean="0"/>
              <a:t>sarcoidosis</a:t>
            </a:r>
            <a:r>
              <a:rPr lang="en-US" sz="3100" dirty="0" smtClean="0"/>
              <a:t/>
            </a:r>
            <a:br>
              <a:rPr lang="en-US" sz="3100" dirty="0" smtClean="0"/>
            </a:br>
            <a:r>
              <a:rPr lang="en-US" sz="3100" dirty="0" smtClean="0"/>
              <a:t/>
            </a:r>
            <a:br>
              <a:rPr lang="en-US" sz="3100" dirty="0" smtClean="0"/>
            </a:br>
            <a:r>
              <a:rPr lang="en-US" sz="3100" dirty="0" smtClean="0"/>
              <a:t> . 50% have </a:t>
            </a:r>
            <a:r>
              <a:rPr lang="en-US" sz="3100" dirty="0" err="1" smtClean="0"/>
              <a:t>hypercalciuria</a:t>
            </a:r>
            <a:r>
              <a:rPr lang="en-US" sz="3100" dirty="0" smtClean="0"/>
              <a:t> without </a:t>
            </a:r>
            <a:r>
              <a:rPr lang="en-US" sz="3100" dirty="0" err="1" smtClean="0"/>
              <a:t>hypercalcemia</a:t>
            </a:r>
            <a:r>
              <a:rPr lang="en-US" sz="3100" dirty="0" smtClean="0"/>
              <a:t> :</a:t>
            </a:r>
            <a:br>
              <a:rPr lang="en-US" sz="3100" dirty="0" smtClean="0"/>
            </a:br>
            <a:r>
              <a:rPr lang="en-US" sz="3100" dirty="0"/>
              <a:t> </a:t>
            </a:r>
            <a:r>
              <a:rPr lang="en-US" sz="3100" dirty="0" smtClean="0"/>
              <a:t>    -   absorptive </a:t>
            </a:r>
            <a:r>
              <a:rPr lang="en-US" sz="3100" dirty="0" err="1" smtClean="0"/>
              <a:t>hypercalciuria</a:t>
            </a:r>
            <a:r>
              <a:rPr lang="en-US" sz="3100" dirty="0" smtClean="0"/>
              <a:t/>
            </a:r>
            <a:br>
              <a:rPr lang="en-US" sz="3100" dirty="0" smtClean="0"/>
            </a:br>
            <a:r>
              <a:rPr lang="en-US" sz="3100" dirty="0" smtClean="0"/>
              <a:t>     -   renal </a:t>
            </a:r>
            <a:r>
              <a:rPr lang="en-US" sz="3100" dirty="0" err="1" smtClean="0"/>
              <a:t>hypercalciuria</a:t>
            </a:r>
            <a:r>
              <a:rPr lang="en-US" sz="3100" dirty="0" smtClean="0"/>
              <a:t> </a:t>
            </a:r>
            <a:br>
              <a:rPr lang="en-US" sz="3100" dirty="0" smtClean="0"/>
            </a:br>
            <a:r>
              <a:rPr lang="en-US" sz="3100" dirty="0" smtClean="0"/>
              <a:t> . Radio-opaque</a:t>
            </a:r>
            <a:br>
              <a:rPr lang="en-US" sz="3100" dirty="0" smtClean="0"/>
            </a:br>
            <a:r>
              <a:rPr lang="en-US" sz="3100" dirty="0"/>
              <a:t> </a:t>
            </a:r>
            <a:r>
              <a:rPr lang="en-US" sz="3100" dirty="0" smtClean="0"/>
              <a:t>.  Acidic urine</a:t>
            </a:r>
            <a:endParaRPr lang="ar-IQ" sz="3100" dirty="0"/>
          </a:p>
        </p:txBody>
      </p:sp>
    </p:spTree>
    <p:extLst>
      <p:ext uri="{BB962C8B-B14F-4D97-AF65-F5344CB8AC3E}">
        <p14:creationId xmlns:p14="http://schemas.microsoft.com/office/powerpoint/2010/main" val="2495159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564904"/>
            <a:ext cx="8229600" cy="1143000"/>
          </a:xfrm>
        </p:spPr>
        <p:txBody>
          <a:bodyPr>
            <a:normAutofit fontScale="90000"/>
          </a:bodyPr>
          <a:lstStyle/>
          <a:p>
            <a:pPr algn="l"/>
            <a:r>
              <a:rPr lang="en-US" sz="4000" b="1" dirty="0" smtClean="0">
                <a:solidFill>
                  <a:srgbClr val="00B050"/>
                </a:solidFill>
              </a:rPr>
              <a:t>2. Magnesium ammonium phosphate     stone (</a:t>
            </a:r>
            <a:r>
              <a:rPr lang="en-US" sz="4000" b="1" dirty="0" err="1" smtClean="0">
                <a:solidFill>
                  <a:srgbClr val="00B050"/>
                </a:solidFill>
              </a:rPr>
              <a:t>struvite</a:t>
            </a:r>
            <a:r>
              <a:rPr lang="en-US" sz="4000" b="1" dirty="0" smtClean="0">
                <a:solidFill>
                  <a:srgbClr val="00B050"/>
                </a:solidFill>
              </a:rPr>
              <a:t> stone)</a:t>
            </a:r>
            <a:br>
              <a:rPr lang="en-US" sz="4000" b="1" dirty="0" smtClean="0">
                <a:solidFill>
                  <a:srgbClr val="00B050"/>
                </a:solidFill>
              </a:rPr>
            </a:br>
            <a:r>
              <a:rPr lang="en-US" dirty="0" smtClean="0"/>
              <a:t/>
            </a:r>
            <a:br>
              <a:rPr lang="en-US" dirty="0" smtClean="0"/>
            </a:br>
            <a:r>
              <a:rPr lang="en-US" sz="3600" dirty="0" smtClean="0"/>
              <a:t>-  Alkaline urine resulting from UTI</a:t>
            </a:r>
            <a:br>
              <a:rPr lang="en-US" sz="3600" dirty="0" smtClean="0"/>
            </a:br>
            <a:r>
              <a:rPr lang="en-US" sz="3600" dirty="0" smtClean="0"/>
              <a:t>-  Urea splitting bacteria:  </a:t>
            </a:r>
            <a:r>
              <a:rPr lang="en-US" sz="3600" dirty="0" err="1" smtClean="0"/>
              <a:t>proteus</a:t>
            </a:r>
            <a:r>
              <a:rPr lang="en-US" sz="3600" dirty="0" smtClean="0"/>
              <a:t> vulgaris and         some  staphylococci  </a:t>
            </a:r>
            <a:br>
              <a:rPr lang="en-US" sz="3600" dirty="0" smtClean="0"/>
            </a:br>
            <a:r>
              <a:rPr lang="en-US" sz="3600" dirty="0" smtClean="0"/>
              <a:t> -  Radio-opaque</a:t>
            </a:r>
            <a:r>
              <a:rPr lang="ar-IQ" sz="3600" dirty="0" smtClean="0"/>
              <a:t/>
            </a:r>
            <a:br>
              <a:rPr lang="ar-IQ" sz="3600" dirty="0" smtClean="0"/>
            </a:br>
            <a:r>
              <a:rPr lang="en-US" sz="3600" dirty="0" smtClean="0"/>
              <a:t> -  </a:t>
            </a:r>
            <a:r>
              <a:rPr lang="en-US" sz="3600" dirty="0" err="1" smtClean="0"/>
              <a:t>Staghorn</a:t>
            </a:r>
            <a:r>
              <a:rPr lang="en-US" sz="3600" dirty="0" smtClean="0"/>
              <a:t> stones : Large branching stones</a:t>
            </a:r>
            <a:endParaRPr lang="ar-IQ" sz="3600" dirty="0"/>
          </a:p>
        </p:txBody>
      </p:sp>
    </p:spTree>
    <p:extLst>
      <p:ext uri="{BB962C8B-B14F-4D97-AF65-F5344CB8AC3E}">
        <p14:creationId xmlns:p14="http://schemas.microsoft.com/office/powerpoint/2010/main" val="3702217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
            <a:ext cx="8229600" cy="1143000"/>
          </a:xfrm>
        </p:spPr>
        <p:txBody>
          <a:bodyPr/>
          <a:lstStyle/>
          <a:p>
            <a:r>
              <a:rPr lang="en-US" b="1" dirty="0" err="1" smtClean="0">
                <a:solidFill>
                  <a:srgbClr val="002060"/>
                </a:solidFill>
              </a:rPr>
              <a:t>Staghorn</a:t>
            </a:r>
            <a:r>
              <a:rPr lang="en-US" b="1" dirty="0" smtClean="0">
                <a:solidFill>
                  <a:srgbClr val="002060"/>
                </a:solidFill>
              </a:rPr>
              <a:t> stone</a:t>
            </a:r>
            <a:endParaRPr lang="ar-IQ" b="1" dirty="0">
              <a:solidFill>
                <a:srgbClr val="002060"/>
              </a:solidFill>
            </a:endParaRPr>
          </a:p>
        </p:txBody>
      </p:sp>
      <p:pic>
        <p:nvPicPr>
          <p:cNvPr id="11266" name="Picture 2" descr="C:\Users\hp\Downloads\IMG_16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85" y="980728"/>
            <a:ext cx="7620000"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98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647" y="2780928"/>
            <a:ext cx="8229600" cy="1143000"/>
          </a:xfrm>
        </p:spPr>
        <p:txBody>
          <a:bodyPr>
            <a:normAutofit fontScale="90000"/>
          </a:bodyPr>
          <a:lstStyle/>
          <a:p>
            <a:pPr algn="l"/>
            <a:r>
              <a:rPr lang="en-US" b="1" dirty="0" smtClean="0">
                <a:solidFill>
                  <a:srgbClr val="00B050"/>
                </a:solidFill>
              </a:rPr>
              <a:t>3.Uric acid stones</a:t>
            </a:r>
            <a:r>
              <a:rPr lang="en-US" dirty="0" smtClean="0"/>
              <a:t/>
            </a:r>
            <a:br>
              <a:rPr lang="en-US" dirty="0" smtClean="0"/>
            </a:br>
            <a:r>
              <a:rPr lang="en-US" sz="3600" dirty="0" smtClean="0"/>
              <a:t>- Common in  </a:t>
            </a:r>
            <a:r>
              <a:rPr lang="en-US" sz="3600" dirty="0" err="1" smtClean="0"/>
              <a:t>hyperuricemia</a:t>
            </a:r>
            <a:r>
              <a:rPr lang="en-US" sz="3600" dirty="0" smtClean="0"/>
              <a:t>  such as gout and       rapid cell turn over diseases</a:t>
            </a:r>
            <a:br>
              <a:rPr lang="en-US" sz="3600" dirty="0" smtClean="0"/>
            </a:br>
            <a:r>
              <a:rPr lang="en-US" sz="3600" dirty="0" smtClean="0"/>
              <a:t>- Radiolucent stones</a:t>
            </a:r>
            <a:br>
              <a:rPr lang="en-US" sz="3600" dirty="0" smtClean="0"/>
            </a:br>
            <a:r>
              <a:rPr lang="en-US" sz="3600" dirty="0" smtClean="0"/>
              <a:t>-  Acidic urine</a:t>
            </a:r>
            <a:br>
              <a:rPr lang="en-US" sz="3600" dirty="0" smtClean="0"/>
            </a:br>
            <a:r>
              <a:rPr lang="en-US" sz="3600" dirty="0"/>
              <a:t/>
            </a:r>
            <a:br>
              <a:rPr lang="en-US" sz="3600" dirty="0"/>
            </a:br>
            <a:r>
              <a:rPr lang="en-US" sz="4000" b="1" dirty="0" smtClean="0">
                <a:solidFill>
                  <a:srgbClr val="00B050"/>
                </a:solidFill>
              </a:rPr>
              <a:t>4 .</a:t>
            </a:r>
            <a:r>
              <a:rPr lang="en-US" sz="4000" b="1" dirty="0" err="1" smtClean="0">
                <a:solidFill>
                  <a:srgbClr val="00B050"/>
                </a:solidFill>
              </a:rPr>
              <a:t>Cystine</a:t>
            </a:r>
            <a:r>
              <a:rPr lang="en-US" sz="4000" b="1" dirty="0" smtClean="0">
                <a:solidFill>
                  <a:srgbClr val="00B050"/>
                </a:solidFill>
              </a:rPr>
              <a:t> stones</a:t>
            </a:r>
            <a:r>
              <a:rPr lang="en-US" sz="3600" dirty="0" smtClean="0"/>
              <a:t/>
            </a:r>
            <a:br>
              <a:rPr lang="en-US" sz="3600" dirty="0" smtClean="0"/>
            </a:br>
            <a:r>
              <a:rPr lang="en-US" sz="3600" dirty="0" smtClean="0"/>
              <a:t>- They occur due to genetic defect in the           renal transport of amino acid like </a:t>
            </a:r>
            <a:r>
              <a:rPr lang="en-US" sz="3600" dirty="0" err="1" smtClean="0"/>
              <a:t>cystine</a:t>
            </a:r>
            <a:r>
              <a:rPr lang="en-US" sz="3600" dirty="0" smtClean="0"/>
              <a:t/>
            </a:r>
            <a:br>
              <a:rPr lang="en-US" sz="3600" dirty="0" smtClean="0"/>
            </a:br>
            <a:r>
              <a:rPr lang="en-US" sz="3600" dirty="0" smtClean="0"/>
              <a:t>-  </a:t>
            </a:r>
            <a:r>
              <a:rPr lang="en-US" sz="3600" dirty="0"/>
              <a:t>A</a:t>
            </a:r>
            <a:r>
              <a:rPr lang="en-US" sz="3600" dirty="0" smtClean="0"/>
              <a:t>cidic urine.</a:t>
            </a:r>
            <a:br>
              <a:rPr lang="en-US" sz="3600" dirty="0" smtClean="0"/>
            </a:br>
            <a:endParaRPr lang="ar-IQ" sz="3600" dirty="0"/>
          </a:p>
        </p:txBody>
      </p:sp>
    </p:spTree>
    <p:extLst>
      <p:ext uri="{BB962C8B-B14F-4D97-AF65-F5344CB8AC3E}">
        <p14:creationId xmlns:p14="http://schemas.microsoft.com/office/powerpoint/2010/main" val="326305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143000"/>
          </a:xfrm>
        </p:spPr>
        <p:txBody>
          <a:bodyPr>
            <a:normAutofit fontScale="90000"/>
          </a:bodyPr>
          <a:lstStyle/>
          <a:p>
            <a:pPr algn="l"/>
            <a:r>
              <a:rPr lang="ar-IQ" b="1" dirty="0" smtClean="0">
                <a:solidFill>
                  <a:srgbClr val="FF0000"/>
                </a:solidFill>
              </a:rPr>
              <a:t>:</a:t>
            </a:r>
            <a:r>
              <a:rPr lang="en-US" b="1" dirty="0" err="1" smtClean="0">
                <a:solidFill>
                  <a:srgbClr val="FF0000"/>
                </a:solidFill>
              </a:rPr>
              <a:t>Urate</a:t>
            </a:r>
            <a:r>
              <a:rPr lang="en-US" b="1" dirty="0" smtClean="0">
                <a:solidFill>
                  <a:srgbClr val="FF0000"/>
                </a:solidFill>
              </a:rPr>
              <a:t> Nephropathy</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sz="3600" dirty="0" smtClean="0"/>
              <a:t>• Acute uric acid nephropathy</a:t>
            </a:r>
            <a:br>
              <a:rPr lang="en-US" sz="3600" dirty="0" smtClean="0"/>
            </a:br>
            <a:r>
              <a:rPr lang="en-US" sz="3600" dirty="0" smtClean="0"/>
              <a:t> precipitation of uric acid crystals in the renal tubules, occur in individuals with </a:t>
            </a:r>
            <a:r>
              <a:rPr lang="en-US" sz="3600" dirty="0" err="1" smtClean="0"/>
              <a:t>leukemias</a:t>
            </a:r>
            <a:r>
              <a:rPr lang="en-US" sz="3600" dirty="0" smtClean="0"/>
              <a:t> or lymphomas who are undergoing chemotherapy  </a:t>
            </a:r>
            <a:br>
              <a:rPr lang="en-US" sz="3600" dirty="0" smtClean="0"/>
            </a:br>
            <a:r>
              <a:rPr lang="en-US" sz="3600" dirty="0" smtClean="0"/>
              <a:t/>
            </a:r>
            <a:br>
              <a:rPr lang="en-US" sz="3600" dirty="0" smtClean="0"/>
            </a:br>
            <a:r>
              <a:rPr lang="en-US" sz="3600" dirty="0" smtClean="0"/>
              <a:t>• Chronic </a:t>
            </a:r>
            <a:r>
              <a:rPr lang="en-US" sz="3600" dirty="0" err="1" smtClean="0"/>
              <a:t>urate</a:t>
            </a:r>
            <a:r>
              <a:rPr lang="en-US" sz="3600" dirty="0" smtClean="0"/>
              <a:t> nephropathy(gout nephropathy)</a:t>
            </a:r>
            <a:br>
              <a:rPr lang="en-US" sz="3600" dirty="0" smtClean="0"/>
            </a:br>
            <a:r>
              <a:rPr lang="en-US" sz="3600" dirty="0" smtClean="0"/>
              <a:t/>
            </a:r>
            <a:br>
              <a:rPr lang="en-US" sz="3600" dirty="0" smtClean="0"/>
            </a:br>
            <a:r>
              <a:rPr lang="en-US" sz="3600" dirty="0" smtClean="0"/>
              <a:t>• </a:t>
            </a:r>
            <a:r>
              <a:rPr lang="en-US" sz="3600" dirty="0" smtClean="0"/>
              <a:t>Nephrolithiasis: uric acid stones</a:t>
            </a:r>
            <a:endParaRPr lang="ar-IQ" sz="3600" dirty="0"/>
          </a:p>
        </p:txBody>
      </p:sp>
    </p:spTree>
    <p:extLst>
      <p:ext uri="{BB962C8B-B14F-4D97-AF65-F5344CB8AC3E}">
        <p14:creationId xmlns:p14="http://schemas.microsoft.com/office/powerpoint/2010/main" val="2759645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0928"/>
            <a:ext cx="8229600" cy="1143000"/>
          </a:xfrm>
        </p:spPr>
        <p:txBody>
          <a:bodyPr>
            <a:noAutofit/>
          </a:bodyPr>
          <a:lstStyle/>
          <a:p>
            <a:pPr algn="l"/>
            <a:r>
              <a:rPr lang="en-US" sz="3200" b="1" dirty="0" err="1" smtClean="0">
                <a:solidFill>
                  <a:srgbClr val="FF0000"/>
                </a:solidFill>
              </a:rPr>
              <a:t>Hypercalcemia</a:t>
            </a:r>
            <a:r>
              <a:rPr lang="en-US" sz="3200" b="1" dirty="0" smtClean="0">
                <a:solidFill>
                  <a:srgbClr val="FF0000"/>
                </a:solidFill>
              </a:rPr>
              <a:t> and </a:t>
            </a:r>
            <a:r>
              <a:rPr lang="en-US" sz="3200" b="1" dirty="0" err="1" smtClean="0">
                <a:solidFill>
                  <a:srgbClr val="FF0000"/>
                </a:solidFill>
              </a:rPr>
              <a:t>Nephrocalcinosis</a:t>
            </a:r>
            <a:r>
              <a:rPr lang="en-US" sz="3200" b="1" dirty="0" smtClean="0">
                <a:solidFill>
                  <a:srgbClr val="FF0000"/>
                </a:solidFill>
              </a:rPr>
              <a:t> </a:t>
            </a:r>
            <a:br>
              <a:rPr lang="en-US" sz="3200" b="1" dirty="0" smtClean="0">
                <a:solidFill>
                  <a:srgbClr val="FF0000"/>
                </a:solidFill>
              </a:rPr>
            </a:br>
            <a:r>
              <a:rPr lang="en-US" sz="3200" b="1" dirty="0">
                <a:solidFill>
                  <a:srgbClr val="FF0000"/>
                </a:solidFill>
              </a:rPr>
              <a:t/>
            </a:r>
            <a:br>
              <a:rPr lang="en-US" sz="3200" b="1" dirty="0">
                <a:solidFill>
                  <a:srgbClr val="FF0000"/>
                </a:solidFill>
              </a:rPr>
            </a:br>
            <a:r>
              <a:rPr lang="en-US" sz="2800" dirty="0" smtClean="0"/>
              <a:t>. </a:t>
            </a:r>
            <a:r>
              <a:rPr lang="en-US" sz="2800" dirty="0" err="1" smtClean="0"/>
              <a:t>Hypercalcemia</a:t>
            </a:r>
            <a:r>
              <a:rPr lang="en-US" sz="2800" dirty="0" smtClean="0"/>
              <a:t> </a:t>
            </a:r>
            <a:r>
              <a:rPr lang="en-US" sz="2800" dirty="0" smtClean="0"/>
              <a:t>may induce the formation of calcium               stones and deposition of calcium in the kidney               (</a:t>
            </a:r>
            <a:r>
              <a:rPr lang="en-US" sz="2800" dirty="0" err="1" smtClean="0"/>
              <a:t>nephrocalcinosis</a:t>
            </a:r>
            <a:r>
              <a:rPr lang="en-US" sz="2800" dirty="0" smtClean="0"/>
              <a:t>)</a:t>
            </a:r>
            <a:r>
              <a:rPr lang="en-US" sz="2800" dirty="0"/>
              <a:t/>
            </a:r>
            <a:br>
              <a:rPr lang="en-US" sz="2800" dirty="0"/>
            </a:br>
            <a:r>
              <a:rPr lang="en-US" sz="2800" dirty="0" smtClean="0"/>
              <a:t>.</a:t>
            </a:r>
            <a:r>
              <a:rPr lang="en-US" sz="2800" dirty="0" smtClean="0"/>
              <a:t>  </a:t>
            </a:r>
            <a:r>
              <a:rPr lang="en-US" sz="2800" dirty="0" smtClean="0"/>
              <a:t>Extensive degrees of </a:t>
            </a:r>
            <a:r>
              <a:rPr lang="en-US" sz="2800" dirty="0" err="1" smtClean="0"/>
              <a:t>calcinosis</a:t>
            </a:r>
            <a:r>
              <a:rPr lang="en-US" sz="2800" dirty="0" smtClean="0"/>
              <a:t> may lead to chronic              </a:t>
            </a:r>
            <a:r>
              <a:rPr lang="en-US" sz="2800" dirty="0" err="1" smtClean="0"/>
              <a:t>tubulointerstitial</a:t>
            </a:r>
            <a:r>
              <a:rPr lang="en-US" sz="2800" dirty="0" smtClean="0"/>
              <a:t> disease and renal insufficiency.</a:t>
            </a:r>
            <a:r>
              <a:rPr lang="en-US" sz="2800" dirty="0" smtClean="0"/>
              <a:t> </a:t>
            </a:r>
            <a:br>
              <a:rPr lang="en-US" sz="2800" dirty="0" smtClean="0"/>
            </a:br>
            <a:r>
              <a:rPr lang="en-US" sz="2800" dirty="0" smtClean="0"/>
              <a:t>. D</a:t>
            </a:r>
            <a:r>
              <a:rPr lang="en-US" sz="2800" dirty="0" smtClean="0"/>
              <a:t>isorders associated with </a:t>
            </a:r>
            <a:r>
              <a:rPr lang="en-US" sz="2800" dirty="0" err="1" smtClean="0"/>
              <a:t>hypercalcemia</a:t>
            </a:r>
            <a:r>
              <a:rPr lang="en-US" sz="2800" dirty="0" smtClean="0"/>
              <a:t/>
            </a:r>
            <a:br>
              <a:rPr lang="en-US" sz="2800" dirty="0" smtClean="0"/>
            </a:br>
            <a:r>
              <a:rPr lang="en-US" sz="2800" dirty="0" smtClean="0"/>
              <a:t>     </a:t>
            </a:r>
            <a:r>
              <a:rPr lang="en-US" sz="2800" b="1" dirty="0" smtClean="0">
                <a:solidFill>
                  <a:srgbClr val="0070C0"/>
                </a:solidFill>
              </a:rPr>
              <a:t>1. hyperparathyroidism</a:t>
            </a:r>
            <a:br>
              <a:rPr lang="en-US" sz="2800" b="1" dirty="0" smtClean="0">
                <a:solidFill>
                  <a:srgbClr val="0070C0"/>
                </a:solidFill>
              </a:rPr>
            </a:br>
            <a:r>
              <a:rPr lang="en-US" sz="2800" b="1" dirty="0" smtClean="0">
                <a:solidFill>
                  <a:srgbClr val="0070C0"/>
                </a:solidFill>
              </a:rPr>
              <a:t>     2 .multiple myeloma</a:t>
            </a:r>
            <a:br>
              <a:rPr lang="en-US" sz="2800" b="1" dirty="0" smtClean="0">
                <a:solidFill>
                  <a:srgbClr val="0070C0"/>
                </a:solidFill>
              </a:rPr>
            </a:br>
            <a:r>
              <a:rPr lang="en-US" sz="2800" b="1" dirty="0" smtClean="0">
                <a:solidFill>
                  <a:srgbClr val="0070C0"/>
                </a:solidFill>
              </a:rPr>
              <a:t>     3 .vitamin D intoxication</a:t>
            </a:r>
            <a:br>
              <a:rPr lang="en-US" sz="2800" b="1" dirty="0" smtClean="0">
                <a:solidFill>
                  <a:srgbClr val="0070C0"/>
                </a:solidFill>
              </a:rPr>
            </a:br>
            <a:r>
              <a:rPr lang="en-US" sz="2800" b="1" dirty="0" smtClean="0">
                <a:solidFill>
                  <a:srgbClr val="0070C0"/>
                </a:solidFill>
              </a:rPr>
              <a:t>     4 .metastatic cancer</a:t>
            </a:r>
            <a:br>
              <a:rPr lang="en-US" sz="2800" b="1" dirty="0" smtClean="0">
                <a:solidFill>
                  <a:srgbClr val="0070C0"/>
                </a:solidFill>
              </a:rPr>
            </a:br>
            <a:r>
              <a:rPr lang="en-US" sz="2800" b="1" dirty="0" smtClean="0">
                <a:solidFill>
                  <a:srgbClr val="0070C0"/>
                </a:solidFill>
              </a:rPr>
              <a:t>     5 .excess calcium intake </a:t>
            </a:r>
            <a:r>
              <a:rPr lang="en-US" sz="2800" dirty="0" smtClean="0"/>
              <a:t>(milk-alkali syndrome)</a:t>
            </a:r>
            <a:endParaRPr lang="ar-IQ" sz="2800" dirty="0"/>
          </a:p>
        </p:txBody>
      </p:sp>
    </p:spTree>
    <p:extLst>
      <p:ext uri="{BB962C8B-B14F-4D97-AF65-F5344CB8AC3E}">
        <p14:creationId xmlns:p14="http://schemas.microsoft.com/office/powerpoint/2010/main" val="1610611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837" y="2708920"/>
            <a:ext cx="8229600" cy="1143000"/>
          </a:xfrm>
        </p:spPr>
        <p:txBody>
          <a:bodyPr>
            <a:normAutofit fontScale="90000"/>
          </a:bodyPr>
          <a:lstStyle/>
          <a:p>
            <a:pPr algn="l"/>
            <a:r>
              <a:rPr lang="en-US" b="1" dirty="0" smtClean="0">
                <a:solidFill>
                  <a:srgbClr val="FF0000"/>
                </a:solidFill>
              </a:rPr>
              <a:t>         Renal Vascular Diseases</a:t>
            </a:r>
            <a:r>
              <a:rPr lang="en-US" sz="4900" b="1" dirty="0" smtClean="0">
                <a:solidFill>
                  <a:srgbClr val="FF0000"/>
                </a:solidFill>
              </a:rPr>
              <a:t/>
            </a:r>
            <a:br>
              <a:rPr lang="en-US" sz="4900" b="1" dirty="0" smtClean="0">
                <a:solidFill>
                  <a:srgbClr val="FF0000"/>
                </a:solidFill>
              </a:rPr>
            </a:br>
            <a:r>
              <a:rPr lang="en-US" b="1" dirty="0" smtClean="0">
                <a:solidFill>
                  <a:srgbClr val="00B050"/>
                </a:solidFill>
              </a:rPr>
              <a:t/>
            </a:r>
            <a:br>
              <a:rPr lang="en-US" b="1" dirty="0" smtClean="0">
                <a:solidFill>
                  <a:srgbClr val="00B050"/>
                </a:solidFill>
              </a:rPr>
            </a:br>
            <a:r>
              <a:rPr lang="en-US" sz="3600" b="1" dirty="0" smtClean="0">
                <a:solidFill>
                  <a:srgbClr val="00B050"/>
                </a:solidFill>
              </a:rPr>
              <a:t>1. </a:t>
            </a:r>
            <a:r>
              <a:rPr lang="en-US" sz="3600" b="1" dirty="0" err="1" smtClean="0">
                <a:solidFill>
                  <a:srgbClr val="00B050"/>
                </a:solidFill>
              </a:rPr>
              <a:t>Nephrosclerosis</a:t>
            </a:r>
            <a:r>
              <a:rPr lang="en-US" sz="3600" b="1" dirty="0" smtClean="0">
                <a:solidFill>
                  <a:srgbClr val="00B050"/>
                </a:solidFill>
              </a:rPr>
              <a:t/>
            </a:r>
            <a:br>
              <a:rPr lang="en-US" sz="3600" b="1" dirty="0" smtClean="0">
                <a:solidFill>
                  <a:srgbClr val="00B050"/>
                </a:solidFill>
              </a:rPr>
            </a:br>
            <a:r>
              <a:rPr lang="en-US" sz="3600" b="1" dirty="0" smtClean="0">
                <a:solidFill>
                  <a:srgbClr val="00B050"/>
                </a:solidFill>
              </a:rPr>
              <a:t>2. Malignant </a:t>
            </a:r>
            <a:r>
              <a:rPr lang="en-US" sz="3600" b="1" dirty="0" err="1" smtClean="0">
                <a:solidFill>
                  <a:srgbClr val="00B050"/>
                </a:solidFill>
              </a:rPr>
              <a:t>nephrosclerosis</a:t>
            </a:r>
            <a:r>
              <a:rPr lang="en-US" sz="3600" b="1" dirty="0" smtClean="0">
                <a:solidFill>
                  <a:srgbClr val="00B050"/>
                </a:solidFill>
              </a:rPr>
              <a:t/>
            </a:r>
            <a:br>
              <a:rPr lang="en-US" sz="3600" b="1" dirty="0" smtClean="0">
                <a:solidFill>
                  <a:srgbClr val="00B050"/>
                </a:solidFill>
              </a:rPr>
            </a:br>
            <a:r>
              <a:rPr lang="en-US" sz="3600" b="1" dirty="0" smtClean="0">
                <a:solidFill>
                  <a:srgbClr val="00B050"/>
                </a:solidFill>
              </a:rPr>
              <a:t>3. Renal artery stenosis</a:t>
            </a:r>
            <a:br>
              <a:rPr lang="en-US" sz="3600" b="1" dirty="0" smtClean="0">
                <a:solidFill>
                  <a:srgbClr val="00B050"/>
                </a:solidFill>
              </a:rPr>
            </a:br>
            <a:r>
              <a:rPr lang="en-US" sz="3600" b="1" dirty="0" smtClean="0">
                <a:solidFill>
                  <a:srgbClr val="00B050"/>
                </a:solidFill>
              </a:rPr>
              <a:t>4. Thrombotic </a:t>
            </a:r>
            <a:r>
              <a:rPr lang="en-US" sz="3600" b="1" dirty="0" err="1" smtClean="0">
                <a:solidFill>
                  <a:srgbClr val="00B050"/>
                </a:solidFill>
              </a:rPr>
              <a:t>microangipathies</a:t>
            </a:r>
            <a:r>
              <a:rPr lang="en-US" sz="3600" b="1" dirty="0">
                <a:solidFill>
                  <a:srgbClr val="00B050"/>
                </a:solidFill>
              </a:rPr>
              <a:t/>
            </a:r>
            <a:br>
              <a:rPr lang="en-US" sz="3600" b="1" dirty="0">
                <a:solidFill>
                  <a:srgbClr val="00B050"/>
                </a:solidFill>
              </a:rPr>
            </a:br>
            <a:r>
              <a:rPr lang="en-US" sz="3600" b="1" dirty="0" smtClean="0">
                <a:solidFill>
                  <a:srgbClr val="00B050"/>
                </a:solidFill>
              </a:rPr>
              <a:t>5. Atherosclerotic renal disease</a:t>
            </a:r>
            <a:br>
              <a:rPr lang="en-US" sz="3600" b="1" dirty="0" smtClean="0">
                <a:solidFill>
                  <a:srgbClr val="00B050"/>
                </a:solidFill>
              </a:rPr>
            </a:br>
            <a:r>
              <a:rPr lang="en-US" sz="3600" b="1" dirty="0" smtClean="0">
                <a:solidFill>
                  <a:srgbClr val="00B050"/>
                </a:solidFill>
              </a:rPr>
              <a:t>6. </a:t>
            </a:r>
            <a:r>
              <a:rPr lang="en-US" sz="3600" b="1" dirty="0" err="1">
                <a:solidFill>
                  <a:srgbClr val="00B050"/>
                </a:solidFill>
              </a:rPr>
              <a:t>A</a:t>
            </a:r>
            <a:r>
              <a:rPr lang="en-US" sz="3600" b="1" dirty="0" err="1" smtClean="0">
                <a:solidFill>
                  <a:srgbClr val="00B050"/>
                </a:solidFill>
              </a:rPr>
              <a:t>theroembolic</a:t>
            </a:r>
            <a:r>
              <a:rPr lang="en-US" sz="3600" b="1" dirty="0" smtClean="0">
                <a:solidFill>
                  <a:srgbClr val="00B050"/>
                </a:solidFill>
              </a:rPr>
              <a:t> renal disease</a:t>
            </a:r>
            <a:br>
              <a:rPr lang="en-US" sz="3600" b="1" dirty="0" smtClean="0">
                <a:solidFill>
                  <a:srgbClr val="00B050"/>
                </a:solidFill>
              </a:rPr>
            </a:br>
            <a:r>
              <a:rPr lang="en-US" sz="3600" b="1" dirty="0" smtClean="0">
                <a:solidFill>
                  <a:srgbClr val="00B050"/>
                </a:solidFill>
              </a:rPr>
              <a:t>7. Sickle cell nephropathy</a:t>
            </a:r>
            <a:br>
              <a:rPr lang="en-US" sz="3600" b="1" dirty="0" smtClean="0">
                <a:solidFill>
                  <a:srgbClr val="00B050"/>
                </a:solidFill>
              </a:rPr>
            </a:br>
            <a:r>
              <a:rPr lang="en-US" sz="3600" b="1" dirty="0" smtClean="0">
                <a:solidFill>
                  <a:srgbClr val="00B050"/>
                </a:solidFill>
              </a:rPr>
              <a:t>8. Diffuse cortical necrosis</a:t>
            </a:r>
            <a:br>
              <a:rPr lang="en-US" sz="3600" b="1" dirty="0" smtClean="0">
                <a:solidFill>
                  <a:srgbClr val="00B050"/>
                </a:solidFill>
              </a:rPr>
            </a:br>
            <a:r>
              <a:rPr lang="en-US" sz="3600" b="1" dirty="0" smtClean="0">
                <a:solidFill>
                  <a:srgbClr val="00B050"/>
                </a:solidFill>
              </a:rPr>
              <a:t>9. Renal infarction</a:t>
            </a:r>
            <a:endParaRPr lang="ar-IQ" sz="3600" b="1" dirty="0">
              <a:solidFill>
                <a:srgbClr val="00B050"/>
              </a:solidFill>
            </a:endParaRPr>
          </a:p>
        </p:txBody>
      </p:sp>
    </p:spTree>
    <p:extLst>
      <p:ext uri="{BB962C8B-B14F-4D97-AF65-F5344CB8AC3E}">
        <p14:creationId xmlns:p14="http://schemas.microsoft.com/office/powerpoint/2010/main" val="563768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2936"/>
            <a:ext cx="8229600" cy="1143000"/>
          </a:xfrm>
        </p:spPr>
        <p:txBody>
          <a:bodyPr>
            <a:normAutofit fontScale="90000"/>
          </a:bodyPr>
          <a:lstStyle/>
          <a:p>
            <a:pPr algn="l" rtl="0"/>
            <a:r>
              <a:rPr lang="en-US" b="1" dirty="0" err="1" smtClean="0">
                <a:solidFill>
                  <a:srgbClr val="FF0000"/>
                </a:solidFill>
              </a:rPr>
              <a:t>Nephrosclerosis</a:t>
            </a:r>
            <a:r>
              <a:rPr lang="en-US" dirty="0" smtClean="0"/>
              <a:t> </a:t>
            </a:r>
            <a:br>
              <a:rPr lang="en-US" dirty="0" smtClean="0"/>
            </a:br>
            <a:r>
              <a:rPr lang="en-US" sz="3600" dirty="0" smtClean="0"/>
              <a:t> </a:t>
            </a:r>
            <a:br>
              <a:rPr lang="en-US" sz="3600" dirty="0" smtClean="0"/>
            </a:br>
            <a:r>
              <a:rPr lang="en-US" sz="3600" dirty="0" smtClean="0"/>
              <a:t>. Sclerosis of renal arterioles and small arteries       and is strongly associated with hypertension</a:t>
            </a:r>
            <a:br>
              <a:rPr lang="en-US" sz="3600" dirty="0" smtClean="0"/>
            </a:br>
            <a:r>
              <a:rPr lang="en-US" sz="3600" dirty="0" smtClean="0"/>
              <a:t/>
            </a:r>
            <a:br>
              <a:rPr lang="en-US" sz="3600" dirty="0" smtClean="0"/>
            </a:br>
            <a:r>
              <a:rPr lang="en-US" sz="3600" dirty="0" smtClean="0"/>
              <a:t>.The vascular changes cause ischemia leading to  interstitial fibrosis, tubular atrophy and             </a:t>
            </a:r>
            <a:r>
              <a:rPr lang="en-US" sz="3600" dirty="0" err="1" smtClean="0"/>
              <a:t>glomerulosclerosis</a:t>
            </a:r>
            <a:r>
              <a:rPr lang="en-US" sz="3600" dirty="0" smtClean="0"/>
              <a:t/>
            </a:r>
            <a:br>
              <a:rPr lang="en-US" sz="3600" dirty="0" smtClean="0"/>
            </a:br>
            <a:r>
              <a:rPr lang="en-US" sz="3600" dirty="0" smtClean="0"/>
              <a:t/>
            </a:r>
            <a:br>
              <a:rPr lang="en-US" sz="3600" dirty="0" smtClean="0"/>
            </a:br>
            <a:r>
              <a:rPr lang="en-US" sz="3600" dirty="0" smtClean="0"/>
              <a:t>. The frequency and severity of the disease is increased with age  , hypertension and diabetes</a:t>
            </a:r>
            <a:endParaRPr lang="ar-IQ" sz="3600" dirty="0"/>
          </a:p>
        </p:txBody>
      </p:sp>
    </p:spTree>
    <p:extLst>
      <p:ext uri="{BB962C8B-B14F-4D97-AF65-F5344CB8AC3E}">
        <p14:creationId xmlns:p14="http://schemas.microsoft.com/office/powerpoint/2010/main" val="1817985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73016"/>
            <a:ext cx="8229600" cy="1143000"/>
          </a:xfrm>
        </p:spPr>
        <p:txBody>
          <a:bodyPr>
            <a:normAutofit fontScale="90000"/>
          </a:bodyPr>
          <a:lstStyle/>
          <a:p>
            <a:pPr algn="l"/>
            <a:r>
              <a:rPr lang="en-US" b="1" dirty="0" smtClean="0">
                <a:solidFill>
                  <a:srgbClr val="00B0F0"/>
                </a:solidFill>
              </a:rPr>
              <a:t>Morphology</a:t>
            </a:r>
            <a:r>
              <a:rPr lang="en-US" dirty="0" smtClean="0"/>
              <a:t/>
            </a:r>
            <a:br>
              <a:rPr lang="en-US" dirty="0" smtClean="0"/>
            </a:br>
            <a:r>
              <a:rPr lang="en-US" sz="4000" dirty="0" smtClean="0"/>
              <a:t>. Kidneys are normal or moderately reduced in size, The cortical surfaces have a fine, even granularity that resembles grain leather(</a:t>
            </a:r>
            <a:r>
              <a:rPr lang="en-US" sz="4000" dirty="0" err="1" smtClean="0"/>
              <a:t>subcapsular</a:t>
            </a:r>
            <a:r>
              <a:rPr lang="en-US" sz="4000" dirty="0" smtClean="0"/>
              <a:t> scars)</a:t>
            </a:r>
            <a:br>
              <a:rPr lang="en-US" sz="4000" dirty="0" smtClean="0"/>
            </a:br>
            <a:r>
              <a:rPr lang="en-US" sz="4000" dirty="0" smtClean="0"/>
              <a:t/>
            </a:r>
            <a:br>
              <a:rPr lang="en-US" sz="4000" dirty="0" smtClean="0"/>
            </a:br>
            <a:r>
              <a:rPr lang="en-US" sz="4000" dirty="0" smtClean="0"/>
              <a:t>. Hyaline arteriolosclerosis of arterioles and small arteries ,with fibrous intimal and medial thickening of the arteries.</a:t>
            </a:r>
            <a:br>
              <a:rPr lang="en-US" sz="4000" dirty="0" smtClean="0"/>
            </a:br>
            <a:r>
              <a:rPr lang="en-US" sz="4000" dirty="0" smtClean="0"/>
              <a:t/>
            </a:r>
            <a:br>
              <a:rPr lang="en-US" sz="4000" dirty="0" smtClean="0"/>
            </a:br>
            <a:r>
              <a:rPr lang="en-US" sz="4000" dirty="0" smtClean="0"/>
              <a:t/>
            </a:r>
            <a:br>
              <a:rPr lang="en-US" sz="4000" dirty="0" smtClean="0"/>
            </a:br>
            <a:endParaRPr lang="ar-IQ" sz="4000" dirty="0"/>
          </a:p>
        </p:txBody>
      </p:sp>
    </p:spTree>
    <p:extLst>
      <p:ext uri="{BB962C8B-B14F-4D97-AF65-F5344CB8AC3E}">
        <p14:creationId xmlns:p14="http://schemas.microsoft.com/office/powerpoint/2010/main" val="1964764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2122</TotalTime>
  <Words>203</Words>
  <Application>Microsoft Office PowerPoint</Application>
  <PresentationFormat>On-screen Show (4:3)</PresentationFormat>
  <Paragraphs>47</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University of Basra  College of medicine     The kidney and the urinary tract  system      Dr. Zainab  A. Ameen Iraqi board of histopathology and forensic medicine </vt:lpstr>
      <vt:lpstr>Tubulointerstitial Nephritis Induced by Drugs and Toxins  The second most common cause of acute kidney injury (after PN) Toxins and drugs injure kidneys in 3 ways:  (1)  Trigger an interstitial immunologic reaction (2)  Acute tubular injury (3)  Subclinical but cumulative injury to tubules that              takes years to result in chronic renal insufficiency </vt:lpstr>
      <vt:lpstr>Acute Drug-Induced Interstitial  Nephritis .Occurs with  penicillins (methicillin, ampicillin), other antibiotics (rifampin), diuretics (thiazides), NSAIDs, and PPI ( omeprazole)  .CF : begins 2 weeks after drug exposure  ( fever, eosinophilia , a rash in 25% , hematuria, mild proteinuria, increase in serum creatinine  develops in about 50% of cases. </vt:lpstr>
      <vt:lpstr>Histology : the interstitium shows  frequently pronounced edema and infiltration by mononuclear cells( lymphocytes and macrophages ), eosinophils  may be present), with an  associated  tubular injury  Nephropathy Associated with NSAIDs :several forms of renal injury • Acute kidney injury • Acute hypersensitivity interstitial nephritis  • Acute interstitial nephritis and minimal-change disease.  • Membranous nephropathy</vt:lpstr>
      <vt:lpstr>:Urate Nephropathy  • Acute uric acid nephropathy  precipitation of uric acid crystals in the renal tubules, occur in individuals with leukemias or lymphomas who are undergoing chemotherapy    • Chronic urate nephropathy(gout nephropathy)  • Nephrolithiasis: uric acid stones</vt:lpstr>
      <vt:lpstr>Hypercalcemia and Nephrocalcinosis   . Hypercalcemia may induce the formation of calcium               stones and deposition of calcium in the kidney               (nephrocalcinosis) .  Extensive degrees of calcinosis may lead to chronic              tubulointerstitial disease and renal insufficiency.  . Disorders associated with hypercalcemia      1. hyperparathyroidism      2 .multiple myeloma      3 .vitamin D intoxication      4 .metastatic cancer      5 .excess calcium intake (milk-alkali syndrome)</vt:lpstr>
      <vt:lpstr>         Renal Vascular Diseases  1. Nephrosclerosis 2. Malignant nephrosclerosis 3. Renal artery stenosis 4. Thrombotic microangipathies 5. Atherosclerotic renal disease 6. Atheroembolic renal disease 7. Sickle cell nephropathy 8. Diffuse cortical necrosis 9. Renal infarction</vt:lpstr>
      <vt:lpstr>Nephrosclerosis    . Sclerosis of renal arterioles and small arteries       and is strongly associated with hypertension  .The vascular changes cause ischemia leading to  interstitial fibrosis, tubular atrophy and             glomerulosclerosis  . The frequency and severity of the disease is increased with age  , hypertension and diabetes</vt:lpstr>
      <vt:lpstr>Morphology . Kidneys are normal or moderately reduced in size, The cortical surfaces have a fine, even granularity that resembles grain leather(subcapsular scars)  . Hyaline arteriolosclerosis of arterioles and small arteries ,with fibrous intimal and medial thickening of the arteries.   </vt:lpstr>
      <vt:lpstr>Nephrosclerosis</vt:lpstr>
      <vt:lpstr>Malignant Nephrosclerosis  . Associated with malignant or accelerated        hypertension ,blood Pressure &gt;200/120mmHg   . Papilledema, retinal hemorrhages, encephalopathy,      cardiovascular abnormalities, and renal failure   . The initiating event injures endothelium leading to fibrinoid necrosis of arterioles and small arteries ,activation of platelets and coagulation factors causing intravascular thrombosis , Hyperplastic arteriolosclerosis( hyperplasia of intimal smooth muscle of vessels)</vt:lpstr>
      <vt:lpstr>Morphology  • Small, pinpoint petechial hemorrhages may appear on the cortical surface giving a“flea-bitten” appearance  • Fibrinoid necrosis of arterioles  • In the  arteries and arterioles, there is onion-skinning -  proliferation of elongated, concentrically arranged smooth muscle cells, together with fine concentric layering of collagen (hyperplastic arteriolitis)   </vt:lpstr>
      <vt:lpstr>Fibrinoid necrosis of afferent arteriole</vt:lpstr>
      <vt:lpstr>Hyperplastic arteriolitis (onion-skin lesion)</vt:lpstr>
      <vt:lpstr>Congenital and Developmental Anomalies    . About 10% of people have congenital                            malformations of the urinary system   .  Hereditary but most often acquired   . All except horseshoe kidney are uncommon </vt:lpstr>
      <vt:lpstr>1. Agenesis of the Kidney  - Bilateral agenesis is incompatible with life.     - Unilateral agenesis is uncommon and compatible with life ,the solitary kidney enlarges as a result of compensatory hypertrophy   - It is often associated with other congenital disorders (e.g., limb defects, hypoplastic lungs)</vt:lpstr>
      <vt:lpstr>2. Hypoplasia   - failure of the kidneys to develop to a    normal size  - Usually unilateral  - Bilateral hypoplastic kidneys will end     with Renal Failure</vt:lpstr>
      <vt:lpstr>3. Ectopic Kidneys  - They lie either just above the pelvic brim or sometimes within the pelvis    - Normal or slightly small in size    - Because of their abnormal position, kinking or tortuosity of the ureters causing  obstruction to urinary flow,  predisposes to bacterial infections</vt:lpstr>
      <vt:lpstr> 4. Horseshoe Kidneys    - The most common congenital  kidney  anomaly     - Fusion of the upper (10%) or  lower  poles (90%) of the kidneys  produces a horseshoe-shaped  structure   - Found in 1 in 500 to 1000     autopsies</vt:lpstr>
      <vt:lpstr>Cystic diseases of the kidneys  1. Hereditary 2. Developmental 3. Acquired  :They are important because (1) They are common and often represent diagnostic problems for clinicians, radiologists, and pathologists (2) some forms are major causes of chronic kidney disease (3) they can  be confused with malignant tumors</vt:lpstr>
      <vt:lpstr>Classification of renal cysts  • Polycystic kidney disease        - Autosomal dominant (adult) polycystic disease        - Autosomal recessive (childhood) polycystic disease  • Medullary cystic disease          - Medullary sponge kidney          - Nephronophthisis   • Multicystic renal dysplasia   • Acquired (dialysis-associated) cystic disease   • Localized (simple) renal cysts   • Renal cysts in hereditary malformation syndromes (e.g., tuberous sclerosis)  </vt:lpstr>
      <vt:lpstr> Adult Polycystic Kidney Disease  . Hereditary disorder characterized by multiple                   expanding cysts of both kidneys that ultimately             destroy the renal parenchyma and cause renal              failure       . It is a common condition and Inherited as autosomal     dominant , defective gene(PKD1) on chromosome16  . The kidneys are markedly enlarged with bosselated        outer surface , and consist soley of 3-4 cm cysts            with no intervening paranchyma, the cysts are               composed of fluid(clear , turbid or hemorrhagic) </vt:lpstr>
      <vt:lpstr>Clinical features   . Usually asymptomatic until the 4th decade of        life, present as flank pain , intermittent gross       hematuria, hypertension in 75%  . Associated saccular aneurysm of the circle of       willis (10-30%).  . The disease progress slowly to end stage renal      disease by the age 50 </vt:lpstr>
      <vt:lpstr>Morphology  . Saccular expansion of all portions of renal           tubule  . Cysts are lined by cuboidal or flattened                  epithelium   . Functional nephrons are found between the         cysts with areas of global sclerosis, tubular           atrophy , interstitial fibrosis and chronic                inflammation</vt:lpstr>
      <vt:lpstr> Adult Polycystic Kidney Disease </vt:lpstr>
      <vt:lpstr>Childhood Polycystic Kidney Disease  . Rare autosomal recessive disorder result from PKHD1     gene mutation on chromosome 6  . Subdivided to perinatal, neonatal, infantile and                juvenile types      . Numerous small cortical and medullary cysts give the    kidney sponge like appearance  . It is always bilateral and associated with hepatic cysts . </vt:lpstr>
      <vt:lpstr>Morphology  . The kidneys are enlarged and have a smooth       external appearance. On C/S : numerous small    cysts in the cortex and medulla give the kidney   a spongelike appearance      . L.M:  there is cylindrical or saccular dilation of            all collecting tubules with uniform lining of          cuboidal cells </vt:lpstr>
      <vt:lpstr>Childhood Polycystic Kidney Disease  </vt:lpstr>
      <vt:lpstr>   Cystic diseases of renal medulla  :1. Medullary cystic disease   .Common and innocuous     . Small multiple cystic dilations of the collecting         ducts in the medulla and corticomedullary              junction.   . Occurs in adults and is discovered accidently  . Renal function is normal  . The cysts are lined by cuboidal epithelium  . The pathogenesis is unknown.</vt:lpstr>
      <vt:lpstr>Medullary cystic disease</vt:lpstr>
      <vt:lpstr>2.Nephronophthisis –medullary cystic disease complex:  . AR  . Significant cause of CKD . Usually begins in childhood . 4 subtypes(infantile, juvenile,adolescent                                   and adult ) . Juvenile form is most common and                associated with retinal abnormalities . Morphology: small contracted kidneys with              numerous small medullary cysts lined by              flattened epithelium</vt:lpstr>
      <vt:lpstr>Simple cyst  . Very common  . Single or multiple  . 1-5 cm in size   . Translucent membrane and filled with          clear fluid  . Lined by cuboidal or flattened epithelium  . Asymptomatic and discovered accidently</vt:lpstr>
      <vt:lpstr>Acquired (dialysis – associated) cystic disease    . End stage renal disease with prolonged dialysis  . Numerous cortical and medullary cysts     . 1-4 cm in size with clear fluid  . Lined by hyperplastic or flattened tubular              epithelium . Mostly asymptomatic  . 12-18 folds increased risk of RCC</vt:lpstr>
      <vt:lpstr>Urinary Tract Obstruction (Obstructive Uropathy)  . Sudden or insidious  . Partial or complete  . unilateral or bilateral  . Occur at any level of the urinary tract from the       urethra to the renal pelvis . Increase susceptibility to infection,  stone                  formation and hydronephrosis  . Unrelieved obstruction almost always leads to      permanent renal atrophy</vt:lpstr>
      <vt:lpstr>Common causes of urinary tract obstruction: 1. congenital anomalies      - posterior urethral valves and urethral strictures       - meatal stenosis       - bladder neck obstruction       - ureteropelvic junction narrowing or obstruction        - severe vesicoureteral reflux  2 .Urinary calculi 3.  Benign prostatic hypertrophy  4. Tumors: carcinoma of the prostate, bladder tumors, carcinoma of the cervix or uterus  </vt:lpstr>
      <vt:lpstr>5. Inflammation: prostatitis, ureteritis, urethritis, retroperitoneal fibrosis  6. Sloughed papillae or blood clots  7. Pregnancy  8. Uterine prolapse 9. Functional disorders </vt:lpstr>
      <vt:lpstr>Hydronephrosis   . Dilation of the renal pelvis and calyces                    associated with progressive atrophy of the           kidney due to obstruction to the outflow of         urine . Bilateral HN occurs only when the obstruction        is below the level of the ureters . Mostly partial  </vt:lpstr>
      <vt:lpstr> Clinical features - Acute obstruction may provoke pain  - Unilateral complete or partial hydronephrosis      may remain silent for long periods  - Complete bilateral obstruction of rapid onset results in oliguria or anuria and is incompatible with survival unless the obstruction is relieved</vt:lpstr>
      <vt:lpstr>Morphology Grossly  the kidney is massively enlarged(up to 20 cm),renal paranchyma is compressed and atrophied  Microscopy - Early lesions : tubular dilation, followed by                         atrophy and fibrous replacement of the tubular               epithelium with sparing of the glomeruli - sever cases: the glomeruli become atrophic and               disappear converting the entire kidney into thin              fibrous shell</vt:lpstr>
      <vt:lpstr>Hydronphrosis </vt:lpstr>
      <vt:lpstr>Urolithiasis (Renal Calculi, Stones)   . Uilateral in 80% . They can occur at any level of urinary tract, but mostly occur in the kidney.  . Male &gt;Female.  . Types: According to the constituents of stones, can                 be classified into:      1. Calcium stone 80%. 2. Triple phosphate ( Struvite ) stone 10 %. 3. Uric acid stone 6-7%. 4. Cystine stone 1-2%.</vt:lpstr>
      <vt:lpstr>1. Calcium oxalate stones . Calcium oxalate or calcium oxalate mixed with                 calcium phosphate  .  Hypercalcemia and hypercalciuria:                                              - hyperparathyroidism           - diffuse bone disease           - sarcoidosis   . 50% have hypercalciuria without hypercalcemia :      -   absorptive hypercalciuria      -   renal hypercalciuria   . Radio-opaque  .  Acidic urine</vt:lpstr>
      <vt:lpstr>2. Magnesium ammonium phosphate     stone (struvite stone)  -  Alkaline urine resulting from UTI -  Urea splitting bacteria:  proteus vulgaris and         some  staphylococci    -  Radio-opaque  -  Staghorn stones : Large branching stones</vt:lpstr>
      <vt:lpstr>Staghorn stone</vt:lpstr>
      <vt:lpstr>3.Uric acid stones - Common in  hyperuricemia  such as gout and       rapid cell turn over diseases - Radiolucent stones -  Acidic urine  4 .Cystine stones - They occur due to genetic defect in the           renal transport of amino acid like cystine -  Acidic urine.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154</cp:revision>
  <dcterms:created xsi:type="dcterms:W3CDTF">2022-04-14T13:32:59Z</dcterms:created>
  <dcterms:modified xsi:type="dcterms:W3CDTF">2022-04-16T00:55:04Z</dcterms:modified>
</cp:coreProperties>
</file>